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3.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omments/comment1.xml" ContentType="application/vnd.openxmlformats-officedocument.presentationml.comment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omments/comment2.xml" ContentType="application/vnd.openxmlformats-officedocument.presentationml.comment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22" r:id="rId5"/>
  </p:sldMasterIdLst>
  <p:notesMasterIdLst>
    <p:notesMasterId r:id="rId45"/>
  </p:notesMasterIdLst>
  <p:sldIdLst>
    <p:sldId id="370" r:id="rId6"/>
    <p:sldId id="10546" r:id="rId7"/>
    <p:sldId id="2141412417" r:id="rId8"/>
    <p:sldId id="2141412452" r:id="rId9"/>
    <p:sldId id="2141412456" r:id="rId10"/>
    <p:sldId id="2141412457" r:id="rId11"/>
    <p:sldId id="2141412458" r:id="rId12"/>
    <p:sldId id="2141412451" r:id="rId13"/>
    <p:sldId id="382" r:id="rId14"/>
    <p:sldId id="2141412449" r:id="rId15"/>
    <p:sldId id="421" r:id="rId16"/>
    <p:sldId id="1589" r:id="rId17"/>
    <p:sldId id="2141412461" r:id="rId18"/>
    <p:sldId id="2141412463" r:id="rId19"/>
    <p:sldId id="10553" r:id="rId20"/>
    <p:sldId id="384" r:id="rId21"/>
    <p:sldId id="2141412464" r:id="rId22"/>
    <p:sldId id="2141412465" r:id="rId23"/>
    <p:sldId id="2141412466" r:id="rId24"/>
    <p:sldId id="2141412431" r:id="rId25"/>
    <p:sldId id="388" r:id="rId26"/>
    <p:sldId id="2141412479" r:id="rId27"/>
    <p:sldId id="406" r:id="rId28"/>
    <p:sldId id="1243" r:id="rId29"/>
    <p:sldId id="1245" r:id="rId30"/>
    <p:sldId id="2141412475" r:id="rId31"/>
    <p:sldId id="2141412476" r:id="rId32"/>
    <p:sldId id="2141412477" r:id="rId33"/>
    <p:sldId id="2141412478" r:id="rId34"/>
    <p:sldId id="2141412467" r:id="rId35"/>
    <p:sldId id="2141412468" r:id="rId36"/>
    <p:sldId id="2141412469" r:id="rId37"/>
    <p:sldId id="2141412470" r:id="rId38"/>
    <p:sldId id="2141412471" r:id="rId39"/>
    <p:sldId id="2141412472" r:id="rId40"/>
    <p:sldId id="2141412453" r:id="rId41"/>
    <p:sldId id="2141412386" r:id="rId42"/>
    <p:sldId id="2141412473" r:id="rId43"/>
    <p:sldId id="2141412474"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370"/>
            <p14:sldId id="10546"/>
          </p14:sldIdLst>
        </p14:section>
        <p14:section name="History &amp; Awards" id="{E740C997-47F7-47E7-9E3B-72B681D6F75A}">
          <p14:sldIdLst>
            <p14:sldId id="2141412417"/>
            <p14:sldId id="2141412452"/>
            <p14:sldId id="2141412456"/>
            <p14:sldId id="2141412457"/>
            <p14:sldId id="2141412458"/>
            <p14:sldId id="2141412451"/>
            <p14:sldId id="382"/>
            <p14:sldId id="2141412449"/>
            <p14:sldId id="421"/>
            <p14:sldId id="1589"/>
          </p14:sldIdLst>
        </p14:section>
        <p14:section name="Partnership" id="{1F5879C3-55D2-489B-8FA0-CB075099C268}">
          <p14:sldIdLst>
            <p14:sldId id="2141412461"/>
            <p14:sldId id="2141412463"/>
            <p14:sldId id="10553"/>
            <p14:sldId id="384"/>
            <p14:sldId id="2141412464"/>
            <p14:sldId id="2141412465"/>
            <p14:sldId id="2141412466"/>
            <p14:sldId id="2141412431"/>
            <p14:sldId id="388"/>
            <p14:sldId id="2141412479"/>
          </p14:sldIdLst>
        </p14:section>
        <p14:section name="Product Families" id="{96C7EED7-0024-4DFE-A789-A8D0087DF5A1}">
          <p14:sldIdLst>
            <p14:sldId id="406"/>
            <p14:sldId id="1243"/>
            <p14:sldId id="1245"/>
            <p14:sldId id="2141412475"/>
            <p14:sldId id="2141412476"/>
            <p14:sldId id="2141412477"/>
            <p14:sldId id="2141412478"/>
            <p14:sldId id="2141412467"/>
            <p14:sldId id="2141412468"/>
            <p14:sldId id="2141412469"/>
            <p14:sldId id="2141412470"/>
            <p14:sldId id="2141412471"/>
            <p14:sldId id="2141412472"/>
          </p14:sldIdLst>
        </p14:section>
        <p14:section name="Parts &amp; Service" id="{1F0FD2C4-916B-4F6D-850E-C85CF802E9E7}">
          <p14:sldIdLst>
            <p14:sldId id="2141412453"/>
            <p14:sldId id="2141412386"/>
            <p14:sldId id="2141412473"/>
            <p14:sldId id="214141247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765" autoAdjust="0"/>
    <p:restoredTop sz="94526"/>
  </p:normalViewPr>
  <p:slideViewPr>
    <p:cSldViewPr snapToGrid="0">
      <p:cViewPr varScale="1">
        <p:scale>
          <a:sx n="63" d="100"/>
          <a:sy n="63" d="100"/>
        </p:scale>
        <p:origin x="72" y="10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viewProps" Target="viewProps.xml"/><Relationship Id="rId8" Type="http://schemas.openxmlformats.org/officeDocument/2006/relationships/slide" Target="slides/slide3.xml"/><Relationship Id="rId51"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commentAuthors" Target="commentAuthors.xml"/><Relationship Id="rId20" Type="http://schemas.openxmlformats.org/officeDocument/2006/relationships/slide" Target="slides/slide15.xml"/><Relationship Id="rId41" Type="http://schemas.openxmlformats.org/officeDocument/2006/relationships/slide" Target="slides/slide36.xml"/><Relationship Id="rId1" Type="http://schemas.openxmlformats.org/officeDocument/2006/relationships/customXml" Target="../customXml/item1.xml"/><Relationship Id="rId6"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ozzolino, Rebecca" userId="S::rebecca.cozzolino@terex.com::1f67848e-25d6-4d86-a75a-7f0414a720cc" providerId="AD" clId="Web-{8919ECAD-14E4-A014-9A49-88321BA5C7CE}"/>
    <pc:docChg chg="modSld">
      <pc:chgData name="Cozzolino, Rebecca" userId="S::rebecca.cozzolino@terex.com::1f67848e-25d6-4d86-a75a-7f0414a720cc" providerId="AD" clId="Web-{8919ECAD-14E4-A014-9A49-88321BA5C7CE}" dt="2022-09-06T11:47:25.023" v="3" actId="20577"/>
      <pc:docMkLst>
        <pc:docMk/>
      </pc:docMkLst>
      <pc:sldChg chg="modSp">
        <pc:chgData name="Cozzolino, Rebecca" userId="S::rebecca.cozzolino@terex.com::1f67848e-25d6-4d86-a75a-7f0414a720cc" providerId="AD" clId="Web-{8919ECAD-14E4-A014-9A49-88321BA5C7CE}" dt="2022-09-06T11:47:25.023" v="3" actId="20577"/>
        <pc:sldMkLst>
          <pc:docMk/>
          <pc:sldMk cId="2153804915" sldId="2141412476"/>
        </pc:sldMkLst>
        <pc:spChg chg="mod">
          <ac:chgData name="Cozzolino, Rebecca" userId="S::rebecca.cozzolino@terex.com::1f67848e-25d6-4d86-a75a-7f0414a720cc" providerId="AD" clId="Web-{8919ECAD-14E4-A014-9A49-88321BA5C7CE}" dt="2022-09-06T11:47:25.023" v="3" actId="20577"/>
          <ac:spMkLst>
            <pc:docMk/>
            <pc:sldMk cId="2153804915" sldId="2141412476"/>
            <ac:spMk id="2" creationId="{BBB1AE53-A9A4-4C94-90FE-9EFAD7EE7543}"/>
          </ac:spMkLst>
        </pc:spChg>
      </pc:sldChg>
    </pc:docChg>
  </pc:docChgLst>
  <pc:docChgLst>
    <pc:chgData name="Cozzolino, Rebecca" userId="S::rebecca.cozzolino@terex.com::1f67848e-25d6-4d86-a75a-7f0414a720cc" providerId="AD" clId="Web-{64522516-6E76-5A65-FCE1-CE1661BC78D7}"/>
    <pc:docChg chg="modSld">
      <pc:chgData name="Cozzolino, Rebecca" userId="S::rebecca.cozzolino@terex.com::1f67848e-25d6-4d86-a75a-7f0414a720cc" providerId="AD" clId="Web-{64522516-6E76-5A65-FCE1-CE1661BC78D7}" dt="2022-09-06T11:40:11.306" v="26"/>
      <pc:docMkLst>
        <pc:docMk/>
      </pc:docMkLst>
      <pc:sldChg chg="modSp">
        <pc:chgData name="Cozzolino, Rebecca" userId="S::rebecca.cozzolino@terex.com::1f67848e-25d6-4d86-a75a-7f0414a720cc" providerId="AD" clId="Web-{64522516-6E76-5A65-FCE1-CE1661BC78D7}" dt="2022-09-06T11:40:11.306" v="26"/>
        <pc:sldMkLst>
          <pc:docMk/>
          <pc:sldMk cId="2672929948" sldId="2141412473"/>
        </pc:sldMkLst>
        <pc:spChg chg="mod">
          <ac:chgData name="Cozzolino, Rebecca" userId="S::rebecca.cozzolino@terex.com::1f67848e-25d6-4d86-a75a-7f0414a720cc" providerId="AD" clId="Web-{64522516-6E76-5A65-FCE1-CE1661BC78D7}" dt="2022-09-06T11:38:47.475" v="4"/>
          <ac:spMkLst>
            <pc:docMk/>
            <pc:sldMk cId="2672929948" sldId="2141412473"/>
            <ac:spMk id="19" creationId="{2C70DF80-2FB1-419D-8FFC-3C955DE2ED3B}"/>
          </ac:spMkLst>
        </pc:spChg>
        <pc:spChg chg="mod">
          <ac:chgData name="Cozzolino, Rebecca" userId="S::rebecca.cozzolino@terex.com::1f67848e-25d6-4d86-a75a-7f0414a720cc" providerId="AD" clId="Web-{64522516-6E76-5A65-FCE1-CE1661BC78D7}" dt="2022-09-06T11:39:25.429" v="13" actId="20577"/>
          <ac:spMkLst>
            <pc:docMk/>
            <pc:sldMk cId="2672929948" sldId="2141412473"/>
            <ac:spMk id="20" creationId="{625BA27E-388D-4748-88FF-57D6BFAEB54C}"/>
          </ac:spMkLst>
        </pc:spChg>
        <pc:spChg chg="mod">
          <ac:chgData name="Cozzolino, Rebecca" userId="S::rebecca.cozzolino@terex.com::1f67848e-25d6-4d86-a75a-7f0414a720cc" providerId="AD" clId="Web-{64522516-6E76-5A65-FCE1-CE1661BC78D7}" dt="2022-09-06T11:39:45.367" v="20"/>
          <ac:spMkLst>
            <pc:docMk/>
            <pc:sldMk cId="2672929948" sldId="2141412473"/>
            <ac:spMk id="21" creationId="{3D369AFF-E249-4CAB-8DC7-C1CCF977F7C4}"/>
          </ac:spMkLst>
        </pc:spChg>
        <pc:spChg chg="mod">
          <ac:chgData name="Cozzolino, Rebecca" userId="S::rebecca.cozzolino@terex.com::1f67848e-25d6-4d86-a75a-7f0414a720cc" providerId="AD" clId="Web-{64522516-6E76-5A65-FCE1-CE1661BC78D7}" dt="2022-09-06T11:40:11.306" v="26"/>
          <ac:spMkLst>
            <pc:docMk/>
            <pc:sldMk cId="2672929948" sldId="2141412473"/>
            <ac:spMk id="22" creationId="{D8CF4ECE-E6DF-4B95-BBEE-813766471366}"/>
          </ac:spMkLst>
        </pc:spChg>
      </pc:sldChg>
    </pc:docChg>
  </pc:docChgLst>
  <pc:docChgLst>
    <pc:chgData name="Lefort, Eloise (Contractor)" userId="26bbe66d-679e-4f77-b853-2552684426a6" providerId="ADAL" clId="{893088B3-8AB9-49EC-9F4F-127ED67708BF}"/>
    <pc:docChg chg="modSld">
      <pc:chgData name="Lefort, Eloise (Contractor)" userId="26bbe66d-679e-4f77-b853-2552684426a6" providerId="ADAL" clId="{893088B3-8AB9-49EC-9F4F-127ED67708BF}" dt="2023-07-06T04:39:31.386" v="0" actId="14100"/>
      <pc:docMkLst>
        <pc:docMk/>
      </pc:docMkLst>
      <pc:sldChg chg="modSp mod">
        <pc:chgData name="Lefort, Eloise (Contractor)" userId="26bbe66d-679e-4f77-b853-2552684426a6" providerId="ADAL" clId="{893088B3-8AB9-49EC-9F4F-127ED67708BF}" dt="2023-07-06T04:39:31.386" v="0" actId="14100"/>
        <pc:sldMkLst>
          <pc:docMk/>
          <pc:sldMk cId="3935392718" sldId="2141412467"/>
        </pc:sldMkLst>
        <pc:spChg chg="mod">
          <ac:chgData name="Lefort, Eloise (Contractor)" userId="26bbe66d-679e-4f77-b853-2552684426a6" providerId="ADAL" clId="{893088B3-8AB9-49EC-9F4F-127ED67708BF}" dt="2023-07-06T04:39:31.386" v="0" actId="14100"/>
          <ac:spMkLst>
            <pc:docMk/>
            <pc:sldMk cId="3935392718" sldId="2141412467"/>
            <ac:spMk id="4" creationId="{88AB849E-C8EA-4BFB-8B34-FE760FB08684}"/>
          </ac:spMkLst>
        </pc:spChg>
      </pc:sldChg>
    </pc:docChg>
  </pc:docChgLst>
</pc:chgInfo>
</file>

<file path=ppt/comments/comment1.xml><?xml version="1.0" encoding="utf-8"?>
<p:cmLst xmlns:a="http://schemas.openxmlformats.org/drawingml/2006/main" xmlns:r="http://schemas.openxmlformats.org/officeDocument/2006/relationships" xmlns:p="http://schemas.openxmlformats.org/presentationml/2006/main">
  <p:cm authorId="1" dt="2022-04-04T15:09:12.659" idx="4">
    <p:pos x="10" y="10"/>
    <p:text>Find mapstand content to add features and benefits infographics</p:text>
    <p:extLst>
      <p:ext uri="{C676402C-5697-4E1C-873F-D02D1690AC5C}">
        <p15:threadingInfo xmlns:p15="http://schemas.microsoft.com/office/powerpoint/2012/main" timeZoneBias="420"/>
      </p:ext>
    </p:extLst>
  </p:cm>
  <p:cm authorId="1" dt="2022-04-04T15:09:53.772" idx="5">
    <p:pos x="10" y="106"/>
    <p:text>May be from the spec sheet project?</p:text>
    <p:extLst>
      <p:ext uri="{C676402C-5697-4E1C-873F-D02D1690AC5C}">
        <p15:threadingInfo xmlns:p15="http://schemas.microsoft.com/office/powerpoint/2012/main" timeZoneBias="420">
          <p15:parentCm authorId="1" idx="4"/>
        </p15:threadingInfo>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22-04-04T14:29:42.722" idx="3">
    <p:pos x="10" y="10"/>
    <p:text>Missing content on servicability features, parts performance, Genie Genuine parts, UPTM and service and maintenance</p:text>
    <p:extLst>
      <p:ext uri="{C676402C-5697-4E1C-873F-D02D1690AC5C}">
        <p15:threadingInfo xmlns:p15="http://schemas.microsoft.com/office/powerpoint/2012/main" timeZoneBias="42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image" Target="../media/image153.svg"/></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to the customer why 55 years of business experience are relevant for him and what it means to be successful.</a:t>
            </a:r>
          </a:p>
          <a:p>
            <a:r>
              <a:rPr lang="de-DE"/>
              <a:t>Expertise and support creates value for the customer. </a:t>
            </a:r>
          </a:p>
        </p:txBody>
      </p:sp>
      <p:sp>
        <p:nvSpPr>
          <p:cNvPr id="4" name="Slide Number Placeholder 3"/>
          <p:cNvSpPr>
            <a:spLocks noGrp="1"/>
          </p:cNvSpPr>
          <p:nvPr>
            <p:ph type="sldNum" sz="quarter" idx="5"/>
          </p:nvPr>
        </p:nvSpPr>
        <p:spPr/>
        <p:txBody>
          <a:bodyPr/>
          <a:lstStyle/>
          <a:p>
            <a:fld id="{DBE71D4B-DE26-4E85-8678-1ABB48BA24AA}" type="slidenum">
              <a:rPr lang="en-US" smtClean="0"/>
              <a:t>3</a:t>
            </a:fld>
            <a:endParaRPr lang="en-US"/>
          </a:p>
        </p:txBody>
      </p:sp>
    </p:spTree>
    <p:extLst>
      <p:ext uri="{BB962C8B-B14F-4D97-AF65-F5344CB8AC3E}">
        <p14:creationId xmlns:p14="http://schemas.microsoft.com/office/powerpoint/2010/main" val="14816450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2"/>
            <a:r>
              <a:rPr lang="en-US"/>
              <a:t>We go to jobsites and see how the machine are actually going to be used. </a:t>
            </a:r>
            <a:endParaRPr lang="en-US" sz="1600"/>
          </a:p>
          <a:p>
            <a:pPr lvl="2"/>
            <a:r>
              <a:rPr lang="en-US"/>
              <a:t>We take the feedback from these hands-on, real-world applications and make sure the machines are truly designed to work as needed.</a:t>
            </a:r>
            <a:endParaRPr lang="en-US" sz="1600"/>
          </a:p>
          <a:p>
            <a:pPr lvl="1"/>
            <a:r>
              <a:rPr lang="en-US"/>
              <a:t>We understand the applications and the equipment needs by asking the question: “So, how do we do that?”</a:t>
            </a:r>
            <a:endParaRPr lang="en-US" sz="1600"/>
          </a:p>
          <a:p>
            <a:pPr lvl="2"/>
            <a:r>
              <a:rPr lang="en-US"/>
              <a:t>We engineer and design to solve real jobsite challenges</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16</a:t>
            </a:fld>
            <a:endParaRPr lang="en-US"/>
          </a:p>
        </p:txBody>
      </p:sp>
    </p:spTree>
    <p:extLst>
      <p:ext uri="{BB962C8B-B14F-4D97-AF65-F5344CB8AC3E}">
        <p14:creationId xmlns:p14="http://schemas.microsoft.com/office/powerpoint/2010/main" val="39379543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Our Commitment Doesn’t End with the Sale</a:t>
            </a:r>
            <a:endParaRPr lang="en-US" sz="1600"/>
          </a:p>
          <a:p>
            <a:pPr lvl="1"/>
            <a:r>
              <a:rPr lang="en-US"/>
              <a:t>We offer equipment financing, product registration, warranty, safety notices, technical services and support, training and more</a:t>
            </a:r>
            <a:endParaRPr lang="en-US" sz="1600"/>
          </a:p>
          <a:p>
            <a:pPr lvl="2"/>
            <a:r>
              <a:rPr lang="en-US"/>
              <a:t>Financial Solutions (TFS)</a:t>
            </a:r>
            <a:endParaRPr lang="en-US" sz="1600"/>
          </a:p>
          <a:p>
            <a:pPr lvl="2"/>
            <a:r>
              <a:rPr lang="en-US"/>
              <a:t>Product Support</a:t>
            </a:r>
          </a:p>
          <a:p>
            <a:pPr lvl="2"/>
            <a:r>
              <a:rPr lang="en-US" sz="1100"/>
              <a:t>Certified Pre-Owned Program </a:t>
            </a:r>
          </a:p>
          <a:p>
            <a:pPr lvl="2"/>
            <a:r>
              <a:rPr lang="en-US" sz="1100"/>
              <a:t>Product Reconditioning</a:t>
            </a:r>
          </a:p>
          <a:p>
            <a:pPr lvl="2"/>
            <a:r>
              <a:rPr lang="en-US"/>
              <a:t>Operator/Technical Training</a:t>
            </a:r>
            <a:endParaRPr lang="en-US" sz="1600"/>
          </a:p>
          <a:p>
            <a:pPr lvl="2"/>
            <a:r>
              <a:rPr lang="en-US"/>
              <a:t>Service Footprint</a:t>
            </a:r>
          </a:p>
          <a:p>
            <a:pPr lvl="2"/>
            <a:r>
              <a:rPr lang="en-US" sz="1100"/>
              <a:t>Genie</a:t>
            </a:r>
            <a:r>
              <a:rPr lang="en-US" sz="1100" baseline="30000"/>
              <a:t>®</a:t>
            </a:r>
            <a:r>
              <a:rPr lang="en-US" sz="1100"/>
              <a:t> Genuine Parts</a:t>
            </a:r>
          </a:p>
          <a:p>
            <a:pPr lvl="2"/>
            <a:r>
              <a:rPr lang="en-US" sz="1100"/>
              <a:t>Genie Lift Connect Telematics – data-driven solution</a:t>
            </a:r>
          </a:p>
          <a:p>
            <a:pPr lvl="1"/>
            <a:r>
              <a:rPr lang="en-US"/>
              <a:t>We offer support for our distributors 24 hours a day, 7 days a week</a:t>
            </a:r>
            <a:endParaRPr lang="en-US" sz="1600"/>
          </a:p>
          <a:p>
            <a:pPr lvl="2"/>
            <a:r>
              <a:rPr lang="en-US"/>
              <a:t>We have a team on hand to answer your technical and service questions for all Genie products</a:t>
            </a:r>
          </a:p>
          <a:p>
            <a:pPr lvl="1"/>
            <a:r>
              <a:rPr lang="en-US"/>
              <a:t>With Genie, you have the benefit of a global company with a local presence</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2138704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49"/>
            <a:ext cx="5486400" cy="4284663"/>
          </a:xfrm>
        </p:spPr>
        <p:txBody>
          <a:bodyPr/>
          <a:lstStyle/>
          <a:p>
            <a:r>
              <a:rPr lang="en-US"/>
              <a:t>As we are working together, the Genie brand can offer you two things that our competition cannot replicate — no matter how hard they try: A partner and an innovator.</a:t>
            </a:r>
          </a:p>
          <a:p>
            <a:r>
              <a:rPr lang="en-US"/>
              <a:t> </a:t>
            </a:r>
          </a:p>
          <a:p>
            <a:r>
              <a:rPr lang="en-US"/>
              <a:t>As our customer, we make daily decisions with your business interests in mind. We are centered on you, what we do for you and your business needs – when you are successful, we are successful.</a:t>
            </a:r>
          </a:p>
          <a:p>
            <a:r>
              <a:rPr lang="en-US"/>
              <a:t> </a:t>
            </a:r>
          </a:p>
          <a:p>
            <a:r>
              <a:rPr lang="en-US"/>
              <a:t>Moving forward, I commit to you that, at Genie, we are focused on partnering with you to create innovations that build business.</a:t>
            </a:r>
          </a:p>
          <a:p>
            <a:r>
              <a:rPr lang="en-US"/>
              <a:t> </a:t>
            </a:r>
          </a:p>
          <a:p>
            <a:r>
              <a:rPr lang="en-US"/>
              <a:t>We will do this by…</a:t>
            </a:r>
          </a:p>
          <a:p>
            <a:pPr lvl="0"/>
            <a:r>
              <a:rPr lang="en-US"/>
              <a:t>Developing</a:t>
            </a:r>
            <a:r>
              <a:rPr lang="en-US" b="1"/>
              <a:t> </a:t>
            </a:r>
            <a:r>
              <a:rPr lang="en-US"/>
              <a:t>purposeful innovations that drive value for you</a:t>
            </a:r>
          </a:p>
          <a:p>
            <a:pPr lvl="0"/>
            <a:r>
              <a:rPr lang="en-US"/>
              <a:t>Partnering with you — because we succeed by working together</a:t>
            </a:r>
          </a:p>
          <a:p>
            <a:pPr lvl="0"/>
            <a:r>
              <a:rPr lang="en-US"/>
              <a:t>Committing to the highest levels of quality through ongoing improvement </a:t>
            </a:r>
            <a:br>
              <a:rPr lang="en-US"/>
            </a:br>
            <a:r>
              <a:rPr lang="en-US"/>
              <a:t>and dependability</a:t>
            </a:r>
          </a:p>
          <a:p>
            <a:pPr lvl="0"/>
            <a:r>
              <a:rPr lang="en-US"/>
              <a:t>And, being passionate about helping you succeed </a:t>
            </a:r>
          </a:p>
          <a:p>
            <a:r>
              <a:rPr lang="en-US"/>
              <a:t> </a:t>
            </a:r>
          </a:p>
          <a:p>
            <a:r>
              <a:rPr lang="en-US"/>
              <a:t>These are not values that live on a wall; this is a roadmap for everything we do so you can be proud of partnering with the Genie brand and having our blue products in your fleets for a long, long time.</a:t>
            </a:r>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18</a:t>
            </a:fld>
            <a:endParaRPr lang="en-US"/>
          </a:p>
        </p:txBody>
      </p:sp>
    </p:spTree>
    <p:extLst>
      <p:ext uri="{BB962C8B-B14F-4D97-AF65-F5344CB8AC3E}">
        <p14:creationId xmlns:p14="http://schemas.microsoft.com/office/powerpoint/2010/main" val="25696506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848958"/>
          </a:xfrm>
        </p:spPr>
        <p:txBody>
          <a:bodyPr/>
          <a:lstStyle/>
          <a:p>
            <a:pPr lvl="0"/>
            <a:r>
              <a:rPr lang="en-US"/>
              <a:t>Offer Full Portfolio of Products</a:t>
            </a:r>
            <a:endParaRPr lang="en-US" sz="1600"/>
          </a:p>
          <a:p>
            <a:pPr lvl="1"/>
            <a:r>
              <a:rPr lang="en-US"/>
              <a:t>Our products reach new heights, fit into new classifications and define new categories.</a:t>
            </a:r>
            <a:endParaRPr lang="en-US" sz="1600"/>
          </a:p>
          <a:p>
            <a:pPr lvl="1"/>
            <a:r>
              <a:rPr lang="en-US"/>
              <a:t>Genie products do more than just change how the job is done — they can change the job. </a:t>
            </a:r>
            <a:endParaRPr lang="en-US" sz="1600"/>
          </a:p>
          <a:p>
            <a:pPr lvl="0"/>
            <a:r>
              <a:rPr lang="en-US"/>
              <a:t>Our Innovations Change the Market</a:t>
            </a:r>
            <a:endParaRPr lang="en-US" sz="1600"/>
          </a:p>
          <a:p>
            <a:pPr lvl="1"/>
            <a:r>
              <a:rPr lang="en-US"/>
              <a:t>Throughout our history, Genie has set the industry standards for quality, reliability and safety in aerial lift equipment.</a:t>
            </a:r>
            <a:endParaRPr lang="en-US" sz="1600"/>
          </a:p>
          <a:p>
            <a:pPr lvl="1"/>
            <a:r>
              <a:rPr lang="en-US"/>
              <a:t>For more than five decades, Genie has become known for pioneering and developing innovative products that make work at height more productive: </a:t>
            </a:r>
            <a:endParaRPr lang="en-US" sz="1600"/>
          </a:p>
          <a:p>
            <a:pPr lvl="2"/>
            <a:r>
              <a:rPr lang="en-US"/>
              <a:t>Push-around Lifts</a:t>
            </a:r>
            <a:endParaRPr lang="en-US" sz="1600"/>
          </a:p>
          <a:p>
            <a:pPr lvl="2"/>
            <a:r>
              <a:rPr lang="en-US"/>
              <a:t>Z</a:t>
            </a:r>
            <a:r>
              <a:rPr lang="en-US" baseline="30000"/>
              <a:t>®</a:t>
            </a:r>
            <a:r>
              <a:rPr lang="en-US"/>
              <a:t>-booms</a:t>
            </a:r>
            <a:endParaRPr lang="en-US" sz="1600"/>
          </a:p>
          <a:p>
            <a:pPr lvl="2"/>
            <a:r>
              <a:rPr lang="en-US"/>
              <a:t>40-ft Scissors</a:t>
            </a:r>
            <a:endParaRPr lang="en-US" sz="1600"/>
          </a:p>
          <a:p>
            <a:pPr lvl="2"/>
            <a:r>
              <a:rPr lang="en-US"/>
              <a:t>SX™-180 Boom</a:t>
            </a:r>
            <a:endParaRPr lang="en-US" sz="1600"/>
          </a:p>
          <a:p>
            <a:pPr lvl="2"/>
            <a:r>
              <a:rPr lang="en-US" err="1"/>
              <a:t>XChassis</a:t>
            </a:r>
            <a:r>
              <a:rPr lang="en-US"/>
              <a:t>™ Axle System</a:t>
            </a:r>
            <a:endParaRPr lang="en-US" sz="1600"/>
          </a:p>
          <a:p>
            <a:pPr lvl="2"/>
            <a:r>
              <a:rPr lang="en-US"/>
              <a:t>Active Oscillating Axles</a:t>
            </a:r>
            <a:endParaRPr lang="en-US" sz="1600"/>
          </a:p>
          <a:p>
            <a:pPr lvl="2"/>
            <a:r>
              <a:rPr lang="en-US" err="1"/>
              <a:t>Xtra</a:t>
            </a:r>
            <a:r>
              <a:rPr lang="en-US"/>
              <a:t> Capacity™ (XC) Booms</a:t>
            </a:r>
            <a:endParaRPr lang="en-US" sz="1600"/>
          </a:p>
          <a:p>
            <a:pPr lvl="1"/>
            <a:r>
              <a:rPr lang="en-US"/>
              <a:t>Our telematics solution is data-driven and can support you with:</a:t>
            </a:r>
            <a:endParaRPr lang="en-US" sz="1600"/>
          </a:p>
          <a:p>
            <a:pPr lvl="2"/>
            <a:r>
              <a:rPr lang="en-US"/>
              <a:t>Fleet utilization and management capabilities </a:t>
            </a:r>
            <a:endParaRPr lang="en-US" sz="1600"/>
          </a:p>
          <a:p>
            <a:pPr lvl="2"/>
            <a:r>
              <a:rPr lang="en-US"/>
              <a:t>Tracking and monitoring equipment</a:t>
            </a:r>
            <a:endParaRPr lang="en-US" sz="1600"/>
          </a:p>
          <a:p>
            <a:pPr lvl="2"/>
            <a:r>
              <a:rPr lang="en-US"/>
              <a:t>Machine availability and maintenance</a:t>
            </a:r>
            <a:endParaRPr lang="en-US" sz="1600"/>
          </a:p>
          <a:p>
            <a:pPr lvl="0"/>
            <a:r>
              <a:rPr lang="en-US"/>
              <a:t>Deliver on </a:t>
            </a:r>
            <a:r>
              <a:rPr lang="en-US" err="1"/>
              <a:t>rROIC</a:t>
            </a:r>
            <a:endParaRPr lang="en-US" sz="1600"/>
          </a:p>
          <a:p>
            <a:pPr lvl="1"/>
            <a:r>
              <a:rPr lang="en-US"/>
              <a:t>Our team of product managers and engineers use customer input to design new products, featuring the latest technology to meet changing needs. </a:t>
            </a:r>
          </a:p>
        </p:txBody>
      </p:sp>
      <p:sp>
        <p:nvSpPr>
          <p:cNvPr id="4" name="Slide Number Placeholder 3"/>
          <p:cNvSpPr>
            <a:spLocks noGrp="1"/>
          </p:cNvSpPr>
          <p:nvPr>
            <p:ph type="sldNum" sz="quarter" idx="10"/>
          </p:nvPr>
        </p:nvSpPr>
        <p:spPr/>
        <p:txBody>
          <a:bodyPr/>
          <a:lstStyle/>
          <a:p>
            <a:fld id="{DBE71D4B-DE26-4E85-8678-1ABB48BA24AA}" type="slidenum">
              <a:rPr lang="en-US" smtClean="0"/>
              <a:t>19</a:t>
            </a:fld>
            <a:endParaRPr lang="en-US"/>
          </a:p>
        </p:txBody>
      </p:sp>
    </p:spTree>
    <p:extLst>
      <p:ext uri="{BB962C8B-B14F-4D97-AF65-F5344CB8AC3E}">
        <p14:creationId xmlns:p14="http://schemas.microsoft.com/office/powerpoint/2010/main" val="7179524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485542"/>
          </a:xfrm>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0"/>
            <a:r>
              <a:rPr lang="en-US"/>
              <a:t>Driving High Residual Values</a:t>
            </a:r>
            <a:endParaRPr lang="en-US" sz="1600"/>
          </a:p>
          <a:p>
            <a:pPr lvl="1"/>
            <a:r>
              <a:rPr lang="en-US"/>
              <a:t>You don’t want to just know how to make money on the equipment you have while you own it; you want to know how to make money on the equipment when you sell it too.</a:t>
            </a:r>
            <a:endParaRPr lang="en-US" sz="1600"/>
          </a:p>
          <a:p>
            <a:pPr lvl="2"/>
            <a:r>
              <a:rPr lang="en-US"/>
              <a:t>When a MEWP has a good residual value over time, it becomes worth more in the market. This translates to competitive acquisition pricing for premium brands, a larger audience to sell your equipment to in the secondary market — and a higher resale value. </a:t>
            </a:r>
            <a:endParaRPr lang="en-US" sz="1600"/>
          </a:p>
          <a:p>
            <a:pPr lvl="2"/>
            <a:r>
              <a:rPr lang="en-US"/>
              <a:t>Strong residual value improves total cost of ownership, supporting future equipment financing and improved fleet management.</a:t>
            </a:r>
            <a:endParaRPr lang="en-US" sz="1600"/>
          </a:p>
          <a:p>
            <a:pPr lvl="0"/>
            <a:r>
              <a:rPr lang="en-US"/>
              <a:t>Drive Business Opportunities</a:t>
            </a:r>
            <a:endParaRPr lang="en-US" sz="1600"/>
          </a:p>
          <a:p>
            <a:pPr lvl="1"/>
            <a:r>
              <a:rPr lang="en-US"/>
              <a:t>Using data, our telematics solution provides actionable information from your fleet, flexibility for you to use and transparency for you to see what is going on with your fleet</a:t>
            </a:r>
            <a:endParaRPr lang="en-US" sz="1600"/>
          </a:p>
        </p:txBody>
      </p:sp>
      <p:sp>
        <p:nvSpPr>
          <p:cNvPr id="4" name="Slide Number Placeholder 3"/>
          <p:cNvSpPr>
            <a:spLocks noGrp="1"/>
          </p:cNvSpPr>
          <p:nvPr>
            <p:ph type="sldNum" sz="quarter" idx="5"/>
          </p:nvPr>
        </p:nvSpPr>
        <p:spPr/>
        <p:txBody>
          <a:bodyPr/>
          <a:lstStyle/>
          <a:p>
            <a:fld id="{DBE71D4B-DE26-4E85-8678-1ABB48BA24AA}" type="slidenum">
              <a:rPr lang="en-US" smtClean="0"/>
              <a:t>20</a:t>
            </a:fld>
            <a:endParaRPr lang="en-US"/>
          </a:p>
        </p:txBody>
      </p:sp>
    </p:spTree>
    <p:extLst>
      <p:ext uri="{BB962C8B-B14F-4D97-AF65-F5344CB8AC3E}">
        <p14:creationId xmlns:p14="http://schemas.microsoft.com/office/powerpoint/2010/main" val="2864753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Set Industry Standards</a:t>
            </a:r>
            <a:endParaRPr lang="en-US" sz="1600"/>
          </a:p>
          <a:p>
            <a:pPr lvl="1"/>
            <a:r>
              <a:rPr lang="en-US"/>
              <a:t>Quality</a:t>
            </a:r>
            <a:endParaRPr lang="en-US" sz="1600"/>
          </a:p>
          <a:p>
            <a:pPr lvl="1"/>
            <a:r>
              <a:rPr lang="en-US"/>
              <a:t>Safety</a:t>
            </a:r>
            <a:endParaRPr lang="en-US" sz="1600"/>
          </a:p>
          <a:p>
            <a:pPr lvl="1"/>
            <a:r>
              <a:rPr lang="en-US"/>
              <a:t>Lean Improvement</a:t>
            </a:r>
            <a:endParaRPr lang="en-US" sz="1600"/>
          </a:p>
          <a:p>
            <a:pPr lvl="0"/>
            <a:r>
              <a:rPr lang="en-US"/>
              <a:t>Products</a:t>
            </a:r>
            <a:endParaRPr lang="en-US" sz="1600"/>
          </a:p>
          <a:p>
            <a:pPr lvl="1"/>
            <a:r>
              <a:rPr lang="en-US"/>
              <a:t>We engineer aerial lift equipment that uses customers' inputs to design new products and features the latest technology that meet operators’ needs and solve worksite challenges.</a:t>
            </a:r>
            <a:endParaRPr lang="en-US" sz="1600"/>
          </a:p>
          <a:p>
            <a:pPr lvl="0"/>
            <a:r>
              <a:rPr lang="en-US"/>
              <a:t>Connected Enterprise</a:t>
            </a:r>
            <a:endParaRPr lang="en-US" sz="1600"/>
          </a:p>
          <a:p>
            <a:pPr lvl="1"/>
            <a:r>
              <a:rPr lang="en-US"/>
              <a:t>Data from our telematics solution can be used through the entire value stream – from the factory to the field.</a:t>
            </a:r>
            <a:endParaRPr lang="en-US" sz="1600"/>
          </a:p>
          <a:p>
            <a:pPr lvl="0"/>
            <a:r>
              <a:rPr lang="en-US"/>
              <a:t>Our commitment to continuous improv</a:t>
            </a:r>
            <a:r>
              <a:rPr lang="en-US" sz="1100"/>
              <a:t>ement impacts how we do business with and for our customers</a:t>
            </a:r>
          </a:p>
          <a:p>
            <a:pPr lvl="1"/>
            <a:r>
              <a:rPr lang="en-US"/>
              <a:t>Engineering – design</a:t>
            </a:r>
            <a:endParaRPr lang="en-US" sz="1600"/>
          </a:p>
          <a:p>
            <a:pPr lvl="1"/>
            <a:r>
              <a:rPr lang="en-US"/>
              <a:t>Service – maintenance</a:t>
            </a:r>
            <a:endParaRPr lang="en-US" sz="1600"/>
          </a:p>
          <a:p>
            <a:pPr lvl="1"/>
            <a:r>
              <a:rPr lang="en-US"/>
              <a:t>Parts – stocking/inventory</a:t>
            </a:r>
            <a:endParaRPr lang="en-US" sz="1600"/>
          </a:p>
          <a:p>
            <a:r>
              <a:rPr lang="en-US"/>
              <a:t>Utilization – productivity and performance</a:t>
            </a:r>
          </a:p>
        </p:txBody>
      </p:sp>
      <p:sp>
        <p:nvSpPr>
          <p:cNvPr id="4" name="Slide Number Placeholder 3"/>
          <p:cNvSpPr>
            <a:spLocks noGrp="1"/>
          </p:cNvSpPr>
          <p:nvPr>
            <p:ph type="sldNum" sz="quarter" idx="10"/>
          </p:nvPr>
        </p:nvSpPr>
        <p:spPr/>
        <p:txBody>
          <a:bodyPr/>
          <a:lstStyle/>
          <a:p>
            <a:fld id="{DBE71D4B-DE26-4E85-8678-1ABB48BA24AA}" type="slidenum">
              <a:rPr lang="en-US" smtClean="0"/>
              <a:t>21</a:t>
            </a:fld>
            <a:endParaRPr lang="en-US"/>
          </a:p>
        </p:txBody>
      </p:sp>
    </p:spTree>
    <p:extLst>
      <p:ext uri="{BB962C8B-B14F-4D97-AF65-F5344CB8AC3E}">
        <p14:creationId xmlns:p14="http://schemas.microsoft.com/office/powerpoint/2010/main" val="15713134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22</a:t>
            </a:fld>
            <a:endParaRPr lang="en-US"/>
          </a:p>
        </p:txBody>
      </p:sp>
    </p:spTree>
    <p:extLst>
      <p:ext uri="{BB962C8B-B14F-4D97-AF65-F5344CB8AC3E}">
        <p14:creationId xmlns:p14="http://schemas.microsoft.com/office/powerpoint/2010/main" val="12827139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23</a:t>
            </a:fld>
            <a:endParaRPr lang="en-US"/>
          </a:p>
        </p:txBody>
      </p:sp>
    </p:spTree>
    <p:extLst>
      <p:ext uri="{BB962C8B-B14F-4D97-AF65-F5344CB8AC3E}">
        <p14:creationId xmlns:p14="http://schemas.microsoft.com/office/powerpoint/2010/main" val="15452962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30</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31</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32</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33</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34</a:t>
            </a:fld>
            <a:endParaRPr lang="en-US"/>
          </a:p>
        </p:txBody>
      </p:sp>
    </p:spTree>
    <p:extLst>
      <p:ext uri="{BB962C8B-B14F-4D97-AF65-F5344CB8AC3E}">
        <p14:creationId xmlns:p14="http://schemas.microsoft.com/office/powerpoint/2010/main" val="10326356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35</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37</a:t>
            </a:fld>
            <a:endParaRPr lang="en-US"/>
          </a:p>
        </p:txBody>
      </p:sp>
    </p:spTree>
    <p:extLst>
      <p:ext uri="{BB962C8B-B14F-4D97-AF65-F5344CB8AC3E}">
        <p14:creationId xmlns:p14="http://schemas.microsoft.com/office/powerpoint/2010/main" val="96830192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39</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5</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Genie has been the leading name in aerial work platforms for over half a century.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i="1">
                <a:solidFill>
                  <a:srgbClr val="005493"/>
                </a:solidFill>
              </a:rPr>
              <a:t>For more than 55 years, we have designed and executed quality, from the factory floor to the front desk.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From the first compressed air material lift to today’s advanced solutions </a:t>
            </a:r>
            <a:r>
              <a:rPr lang="en-US" sz="1200" b="1">
                <a:solidFill>
                  <a:schemeClr val="bg1"/>
                </a:solidFill>
              </a:rPr>
              <a:t>Genie always leads and finishes with quality</a:t>
            </a:r>
            <a:r>
              <a:rPr lang="en-US" sz="1200">
                <a:solidFill>
                  <a:schemeClr val="tx1">
                    <a:lumMod val="65000"/>
                    <a:lumOff val="35000"/>
                  </a:schemeClr>
                </a:solidFill>
              </a:rPr>
              <a:t>.</a:t>
            </a:r>
            <a:endParaRPr lang="en-US" sz="1200">
              <a:solidFill>
                <a:schemeClr val="bg1"/>
              </a:solidFill>
            </a:endParaRPr>
          </a:p>
          <a:p>
            <a:endParaRPr lang="en-US"/>
          </a:p>
        </p:txBody>
      </p:sp>
    </p:spTree>
    <p:extLst>
      <p:ext uri="{BB962C8B-B14F-4D97-AF65-F5344CB8AC3E}">
        <p14:creationId xmlns:p14="http://schemas.microsoft.com/office/powerpoint/2010/main" val="183881791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indent="-171450">
              <a:spcBef>
                <a:spcPts val="0"/>
              </a:spcBef>
              <a:spcAft>
                <a:spcPts val="600"/>
              </a:spcAft>
              <a:buSzPct val="120000"/>
              <a:buFontTx/>
              <a:buChar char="-"/>
            </a:pPr>
            <a:r>
              <a:rPr lang="en-US" sz="1200">
                <a:solidFill>
                  <a:schemeClr val="bg1"/>
                </a:solidFill>
              </a:rPr>
              <a:t>In 2002 Genie was purchased by Terex Corporation – Terex knew the importance of maintaining the same level of quality that customers expect of the Genie brand.</a:t>
            </a:r>
          </a:p>
          <a:p>
            <a:pPr marL="171450" marR="0" lvl="0" indent="-171450" algn="l" defTabSz="914400" rtl="0" eaLnBrk="1" fontAlgn="auto" latinLnBrk="0" hangingPunct="1">
              <a:lnSpc>
                <a:spcPct val="100000"/>
              </a:lnSpc>
              <a:spcBef>
                <a:spcPts val="0"/>
              </a:spcBef>
              <a:spcAft>
                <a:spcPts val="600"/>
              </a:spcAft>
              <a:buClrTx/>
              <a:buSzPct val="120000"/>
              <a:buFontTx/>
              <a:buChar char="-"/>
              <a:tabLst/>
              <a:defRPr/>
            </a:pPr>
            <a:r>
              <a:rPr lang="en-US" sz="1200">
                <a:solidFill>
                  <a:schemeClr val="bg1"/>
                </a:solidFill>
              </a:rPr>
              <a:t>20 years of consistent Terex investment have allowed Genie to expand its quality products into the global category leader it is today.</a:t>
            </a:r>
          </a:p>
          <a:p>
            <a:endParaRPr lang="en-US"/>
          </a:p>
        </p:txBody>
      </p:sp>
    </p:spTree>
    <p:extLst>
      <p:ext uri="{BB962C8B-B14F-4D97-AF65-F5344CB8AC3E}">
        <p14:creationId xmlns:p14="http://schemas.microsoft.com/office/powerpoint/2010/main" val="32610095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7</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Today, Genie equipment covers in a huge variety of industries and applications worldwide.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A commitment to superior quality and a laser focus on solving customer problems will continue to lead our company.</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Our commitment to quality at every level of the organization ensures we’ll be here to deliver today, tomorrow and beyond.</a:t>
            </a:r>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en-US" sz="1200">
              <a:solidFill>
                <a:schemeClr val="bg1"/>
              </a:solidFill>
            </a:endParaRPr>
          </a:p>
          <a:p>
            <a:endParaRPr lang="en-US"/>
          </a:p>
        </p:txBody>
      </p:sp>
    </p:spTree>
    <p:extLst>
      <p:ext uri="{BB962C8B-B14F-4D97-AF65-F5344CB8AC3E}">
        <p14:creationId xmlns:p14="http://schemas.microsoft.com/office/powerpoint/2010/main" val="10324056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7654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Personal mgmt. system for the organization –</a:t>
            </a:r>
          </a:p>
          <a:p>
            <a:r>
              <a:rPr lang="en-US"/>
              <a:t>Formalize existing processes and culture as we mature</a:t>
            </a:r>
          </a:p>
          <a:p>
            <a:r>
              <a:rPr lang="en-US"/>
              <a:t>Align to long-term strategic goals</a:t>
            </a:r>
          </a:p>
          <a:p>
            <a:r>
              <a:rPr lang="en-US"/>
              <a:t>Deploy common framework across organization to execute strategy</a:t>
            </a:r>
          </a:p>
          <a:p>
            <a:endParaRPr lang="en-US"/>
          </a:p>
          <a:p>
            <a:r>
              <a:rPr lang="en-US"/>
              <a:t>Framework:</a:t>
            </a:r>
          </a:p>
          <a:p>
            <a:pPr marL="228600" indent="-228600">
              <a:buAutoNum type="arabicPeriod"/>
            </a:pPr>
            <a:r>
              <a:rPr lang="en-US"/>
              <a:t>Leadership</a:t>
            </a:r>
          </a:p>
          <a:p>
            <a:pPr marL="228600" indent="-228600">
              <a:buAutoNum type="arabicPeriod"/>
            </a:pPr>
            <a:r>
              <a:rPr lang="en-US"/>
              <a:t>Strategy</a:t>
            </a:r>
          </a:p>
          <a:p>
            <a:pPr marL="228600" indent="-228600">
              <a:buAutoNum type="arabicPeriod"/>
            </a:pPr>
            <a:r>
              <a:rPr lang="en-US"/>
              <a:t>Customers</a:t>
            </a:r>
          </a:p>
          <a:p>
            <a:pPr marL="228600" indent="-228600">
              <a:buAutoNum type="arabicPeriod"/>
            </a:pPr>
            <a:r>
              <a:rPr lang="en-US"/>
              <a:t>Measurement, Analysis and Knowledge Management</a:t>
            </a:r>
          </a:p>
          <a:p>
            <a:pPr marL="228600" indent="-228600">
              <a:buAutoNum type="arabicPeriod"/>
            </a:pPr>
            <a:r>
              <a:rPr lang="en-US"/>
              <a:t>Workforce</a:t>
            </a:r>
          </a:p>
          <a:p>
            <a:pPr marL="228600" indent="-228600" algn="l">
              <a:buAutoNum type="arabicPeriod"/>
            </a:pPr>
            <a:r>
              <a:rPr lang="en-US"/>
              <a:t>Operations</a:t>
            </a:r>
          </a:p>
          <a:p>
            <a:pPr marL="228600" indent="-228600" algn="l">
              <a:buAutoNum type="arabicPeriod"/>
            </a:pPr>
            <a:r>
              <a:rPr lang="en-US"/>
              <a:t>Results</a:t>
            </a:r>
          </a:p>
          <a:p>
            <a:pPr marL="228600" indent="-228600">
              <a:buAutoNum type="arabicPeriod"/>
            </a:pPr>
            <a:endParaRPr lang="en-US"/>
          </a:p>
          <a:p>
            <a:pPr marL="228600" indent="-228600">
              <a:buAutoNum type="arabicPeriod"/>
            </a:pPr>
            <a:endParaRPr lang="en-US"/>
          </a:p>
          <a:p>
            <a:pPr marL="0" indent="0">
              <a:buNone/>
            </a:pPr>
            <a:r>
              <a:rPr lang="en-US"/>
              <a:t>Previous slide verbiage: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Maximizes alignment across the organization and saves time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Helps accelerate strategy execution</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Drives fact-based decision making</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Aligns ourselves, prioritizes our time, eliminates waste and helps us focus on results, to:</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Manage disruptions and get price/revenue</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Cost out and NPD/strategy deployment</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Share best practices / Continuous Improvement</a:t>
            </a:r>
          </a:p>
          <a:p>
            <a:pPr marL="228600" indent="-228600">
              <a:buAutoNum type="arabicPeriod"/>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D31708-4BE9-4890-952B-3AFBE258A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260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the roots and history of our vision</a:t>
            </a:r>
          </a:p>
        </p:txBody>
      </p:sp>
      <p:sp>
        <p:nvSpPr>
          <p:cNvPr id="4" name="Slide Number Placeholder 3"/>
          <p:cNvSpPr>
            <a:spLocks noGrp="1"/>
          </p:cNvSpPr>
          <p:nvPr>
            <p:ph type="sldNum" sz="quarter" idx="5"/>
          </p:nvPr>
        </p:nvSpPr>
        <p:spPr/>
        <p:txBody>
          <a:bodyPr/>
          <a:lstStyle/>
          <a:p>
            <a:fld id="{DBE71D4B-DE26-4E85-8678-1ABB48BA24AA}" type="slidenum">
              <a:rPr lang="en-US" smtClean="0"/>
              <a:t>13</a:t>
            </a:fld>
            <a:endParaRPr lang="en-US"/>
          </a:p>
        </p:txBody>
      </p:sp>
    </p:spTree>
    <p:extLst>
      <p:ext uri="{BB962C8B-B14F-4D97-AF65-F5344CB8AC3E}">
        <p14:creationId xmlns:p14="http://schemas.microsoft.com/office/powerpoint/2010/main" val="29431619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2.sv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2.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0.svg"/><Relationship Id="rId5" Type="http://schemas.openxmlformats.org/officeDocument/2006/relationships/image" Target="../media/image39.png"/><Relationship Id="rId4" Type="http://schemas.openxmlformats.org/officeDocument/2006/relationships/image" Target="../media/image32.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2.svg"/><Relationship Id="rId5" Type="http://schemas.openxmlformats.org/officeDocument/2006/relationships/image" Target="../media/image41.png"/><Relationship Id="rId4" Type="http://schemas.openxmlformats.org/officeDocument/2006/relationships/image" Target="../media/image32.sv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4.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6.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5.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8.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7.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9.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2.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1.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5.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4.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7.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6.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9.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8.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51.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0.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2.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3.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54209119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4660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258506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86261337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21" name="Group 20">
            <a:extLst>
              <a:ext uri="{FF2B5EF4-FFF2-40B4-BE49-F238E27FC236}">
                <a16:creationId xmlns:a16="http://schemas.microsoft.com/office/drawing/2014/main" id="{F48BFE09-09E0-104C-ABD4-DB877020F74B}"/>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607B8B70-6281-CD43-BE46-3CF31CB6A08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0" name="Graphic 19">
              <a:extLst>
                <a:ext uri="{FF2B5EF4-FFF2-40B4-BE49-F238E27FC236}">
                  <a16:creationId xmlns:a16="http://schemas.microsoft.com/office/drawing/2014/main" id="{F8EAFB70-B995-1846-91C6-6170D0B7A78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89059D7E-A870-024B-94B2-7A108937538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66416" y="6307884"/>
              <a:ext cx="918571" cy="286112"/>
            </a:xfrm>
            <a:prstGeom prst="rect">
              <a:avLst/>
            </a:prstGeom>
          </p:spPr>
        </p:pic>
      </p:grpSp>
    </p:spTree>
    <p:extLst>
      <p:ext uri="{BB962C8B-B14F-4D97-AF65-F5344CB8AC3E}">
        <p14:creationId xmlns:p14="http://schemas.microsoft.com/office/powerpoint/2010/main" val="20305020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0111FCD-B60C-804C-83C0-8E6C9F129576}"/>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7A2674F0-CD24-B145-AB64-A991B956449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65BCD0DE-8024-3844-88AE-FE6648E1F7C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47359EA-783A-0740-BC1D-71B6FBAB059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070500" y="6309755"/>
              <a:ext cx="830725" cy="276909"/>
            </a:xfrm>
            <a:prstGeom prst="rect">
              <a:avLst/>
            </a:prstGeom>
          </p:spPr>
        </p:pic>
      </p:grpSp>
    </p:spTree>
    <p:extLst>
      <p:ext uri="{BB962C8B-B14F-4D97-AF65-F5344CB8AC3E}">
        <p14:creationId xmlns:p14="http://schemas.microsoft.com/office/powerpoint/2010/main" val="4038083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E1F17220-6C5A-1442-82C7-47811C45CAEA}"/>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C9F281B5-A554-6E4F-B2C3-CCC933E86F0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F98BC79F-7EE9-CD42-9AE3-B0B86FC8043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BC9419D-5ACC-A44B-A7BF-389508B75A8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887662" y="6271499"/>
              <a:ext cx="1013563" cy="322497"/>
            </a:xfrm>
            <a:prstGeom prst="rect">
              <a:avLst/>
            </a:prstGeom>
          </p:spPr>
        </p:pic>
      </p:grpSp>
    </p:spTree>
    <p:extLst>
      <p:ext uri="{BB962C8B-B14F-4D97-AF65-F5344CB8AC3E}">
        <p14:creationId xmlns:p14="http://schemas.microsoft.com/office/powerpoint/2010/main" val="40441384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F6AFF2A1-E6D5-7B42-BA07-9B51F308A093}"/>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1387E8A8-E426-274A-808B-339AAC898524}"/>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A3A07282-4FCC-AE4E-853A-63494FF9329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847EEB97-AAF5-A443-BA71-0E0FA572837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146171" y="6294914"/>
              <a:ext cx="722780" cy="299081"/>
            </a:xfrm>
            <a:prstGeom prst="rect">
              <a:avLst/>
            </a:prstGeom>
          </p:spPr>
        </p:pic>
      </p:grpSp>
    </p:spTree>
    <p:extLst>
      <p:ext uri="{BB962C8B-B14F-4D97-AF65-F5344CB8AC3E}">
        <p14:creationId xmlns:p14="http://schemas.microsoft.com/office/powerpoint/2010/main" val="389149185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900975E-53F6-FB4F-B719-21A487ACFB30}"/>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031D149C-B669-AB41-8C00-153421C7B45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Graphic 14">
              <a:extLst>
                <a:ext uri="{FF2B5EF4-FFF2-40B4-BE49-F238E27FC236}">
                  <a16:creationId xmlns:a16="http://schemas.microsoft.com/office/drawing/2014/main" id="{6AD4E4B9-8A61-BF4A-A077-037B2642BE0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E5A53C7C-99F8-504F-94F5-6FD7B54E78A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256939" y="6322428"/>
              <a:ext cx="1671181" cy="271567"/>
            </a:xfrm>
            <a:prstGeom prst="rect">
              <a:avLst/>
            </a:prstGeom>
          </p:spPr>
        </p:pic>
      </p:grpSp>
    </p:spTree>
    <p:extLst>
      <p:ext uri="{BB962C8B-B14F-4D97-AF65-F5344CB8AC3E}">
        <p14:creationId xmlns:p14="http://schemas.microsoft.com/office/powerpoint/2010/main" val="23836524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783899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14797888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3473992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53418023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42697084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9906078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216666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7166219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56336459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1820059526"/>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11410556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2021623695"/>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7308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4220831176"/>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742807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3521611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45739840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27579777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1579755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5150911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5536787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07218827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0E4AE7E0-8CBB-EC4E-9137-299127948F72}"/>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4B4681A2-F408-0F4C-9F82-9FD55B00C58C}"/>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83E52CDC-19E9-194A-9DFF-9ADB8CE15A5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7BF62887-19FA-8343-AA28-44792CD5CC3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449605" y="6014280"/>
              <a:ext cx="1324937" cy="412685"/>
            </a:xfrm>
            <a:prstGeom prst="rect">
              <a:avLst/>
            </a:prstGeom>
          </p:spPr>
        </p:pic>
      </p:grpSp>
    </p:spTree>
    <p:extLst>
      <p:ext uri="{BB962C8B-B14F-4D97-AF65-F5344CB8AC3E}">
        <p14:creationId xmlns:p14="http://schemas.microsoft.com/office/powerpoint/2010/main" val="26266334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8801A06E-8031-0A4E-B478-9D0284567B76}"/>
              </a:ext>
            </a:extLst>
          </p:cNvPr>
          <p:cNvGrpSpPr/>
          <p:nvPr userDrawn="1"/>
        </p:nvGrpSpPr>
        <p:grpSpPr>
          <a:xfrm>
            <a:off x="0" y="5676900"/>
            <a:ext cx="12192000" cy="1181100"/>
            <a:chOff x="0" y="5676900"/>
            <a:chExt cx="12192000" cy="1181100"/>
          </a:xfrm>
        </p:grpSpPr>
        <p:pic>
          <p:nvPicPr>
            <p:cNvPr id="10" name="Picture 9">
              <a:extLst>
                <a:ext uri="{FF2B5EF4-FFF2-40B4-BE49-F238E27FC236}">
                  <a16:creationId xmlns:a16="http://schemas.microsoft.com/office/drawing/2014/main" id="{869245C7-26C9-DB49-B0B5-558CF3ECC07D}"/>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62ECD9E3-C652-2147-9B41-7186C746BA2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4A4748B0-1033-D446-814D-874F1FECC31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580628" y="6014280"/>
              <a:ext cx="1213401" cy="404468"/>
            </a:xfrm>
            <a:prstGeom prst="rect">
              <a:avLst/>
            </a:prstGeom>
          </p:spPr>
        </p:pic>
      </p:grpSp>
    </p:spTree>
    <p:extLst>
      <p:ext uri="{BB962C8B-B14F-4D97-AF65-F5344CB8AC3E}">
        <p14:creationId xmlns:p14="http://schemas.microsoft.com/office/powerpoint/2010/main" val="102477733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50F2F29-B37E-BA4F-ACA5-E943AD5EE473}"/>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F4DA303A-DF96-FA4D-87FA-A421E8FEAFA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B73596A5-8DED-514A-B242-B8246D6F50F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2EFC68B7-1789-734E-9FB2-AE8B7D85545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305741" y="5943470"/>
              <a:ext cx="1513688" cy="481628"/>
            </a:xfrm>
            <a:prstGeom prst="rect">
              <a:avLst/>
            </a:prstGeom>
          </p:spPr>
        </p:pic>
      </p:grpSp>
    </p:spTree>
    <p:extLst>
      <p:ext uri="{BB962C8B-B14F-4D97-AF65-F5344CB8AC3E}">
        <p14:creationId xmlns:p14="http://schemas.microsoft.com/office/powerpoint/2010/main" val="114975048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F6A9B10C-9DDB-E24B-A46E-54316F76DCE0}"/>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D7F49DA2-2022-FD48-85EE-9DB390A11C2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E2F76F9-4873-1F41-B41C-1F0488315C6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3351A54D-B98C-394D-83AA-ACE7DDC3524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658689" y="5992493"/>
              <a:ext cx="1115853" cy="461732"/>
            </a:xfrm>
            <a:prstGeom prst="rect">
              <a:avLst/>
            </a:prstGeom>
          </p:spPr>
        </p:pic>
      </p:grpSp>
    </p:spTree>
    <p:extLst>
      <p:ext uri="{BB962C8B-B14F-4D97-AF65-F5344CB8AC3E}">
        <p14:creationId xmlns:p14="http://schemas.microsoft.com/office/powerpoint/2010/main" val="226799030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71B2C6D-291E-D040-8E6E-5F254211921A}"/>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112DEC00-049E-7645-9181-D9F07F34F866}"/>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E690EFDB-407A-EB4F-9785-23D9399DADF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C5595953-E871-CA4E-9629-56274DA94940}"/>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71181" y="6047510"/>
              <a:ext cx="2335111" cy="379456"/>
            </a:xfrm>
            <a:prstGeom prst="rect">
              <a:avLst/>
            </a:prstGeom>
          </p:spPr>
        </p:pic>
      </p:grpSp>
    </p:spTree>
    <p:extLst>
      <p:ext uri="{BB962C8B-B14F-4D97-AF65-F5344CB8AC3E}">
        <p14:creationId xmlns:p14="http://schemas.microsoft.com/office/powerpoint/2010/main" val="36839488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Lift Guard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96D61DF-A8BC-9746-8B37-486FC57043BC}"/>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C3DE7A2-C9D8-C745-8CAA-20F08D9DCE29}"/>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C47228FC-C0C4-A449-ACBF-EF5BE6D8BC8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BE4DB17C-07D7-4546-A818-C5346F56897D}"/>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2706"/>
              <a:ext cx="1993900" cy="290609"/>
            </a:xfrm>
            <a:prstGeom prst="rect">
              <a:avLst/>
            </a:prstGeom>
          </p:spPr>
        </p:pic>
      </p:grpSp>
    </p:spTree>
    <p:extLst>
      <p:ext uri="{BB962C8B-B14F-4D97-AF65-F5344CB8AC3E}">
        <p14:creationId xmlns:p14="http://schemas.microsoft.com/office/powerpoint/2010/main" val="241343605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Lift Tool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AFA3D22-3CD8-E943-AFEE-9A5D5FB9536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CDE0523E-178E-8441-A98C-615CC41CEB9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56984F00-1600-EE44-BAA9-7844CC3B431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6177314B-69BA-7147-AB14-68668CB644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1469"/>
              <a:ext cx="1993900" cy="300451"/>
            </a:xfrm>
            <a:prstGeom prst="rect">
              <a:avLst/>
            </a:prstGeom>
          </p:spPr>
        </p:pic>
      </p:grpSp>
    </p:spTree>
    <p:extLst>
      <p:ext uri="{BB962C8B-B14F-4D97-AF65-F5344CB8AC3E}">
        <p14:creationId xmlns:p14="http://schemas.microsoft.com/office/powerpoint/2010/main" val="4806675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Lift Pro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804574EF-1A30-0F43-B9D0-54D1FE4D38EE}"/>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BDB23E91-BFB1-364C-8518-244145C9E22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957FDE3-1730-1142-A01E-50E8B91F297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F32C1452-0972-CC4C-AD55-4164AD540BE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185400" y="6140158"/>
              <a:ext cx="1682750" cy="300491"/>
            </a:xfrm>
            <a:prstGeom prst="rect">
              <a:avLst/>
            </a:prstGeom>
          </p:spPr>
        </p:pic>
      </p:grpSp>
    </p:spTree>
    <p:extLst>
      <p:ext uri="{BB962C8B-B14F-4D97-AF65-F5344CB8AC3E}">
        <p14:creationId xmlns:p14="http://schemas.microsoft.com/office/powerpoint/2010/main" val="66642997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Aerial Pro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71E8E4D0-F0B2-154A-8137-5C2CBB590AF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6D33947B-417D-1D41-991B-5A7EC9437B83}"/>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761D4D7F-F1E4-7144-AAAD-AA2099AF452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C137808C-95F3-6C46-9BBE-7F7DF0B2BB5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61500" y="6143074"/>
              <a:ext cx="2400300" cy="304800"/>
            </a:xfrm>
            <a:prstGeom prst="rect">
              <a:avLst/>
            </a:prstGeom>
          </p:spPr>
        </p:pic>
      </p:grpSp>
    </p:spTree>
    <p:extLst>
      <p:ext uri="{BB962C8B-B14F-4D97-AF65-F5344CB8AC3E}">
        <p14:creationId xmlns:p14="http://schemas.microsoft.com/office/powerpoint/2010/main" val="41483231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35861656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173948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282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23396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8628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73125569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22150721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9441554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9" Type="http://schemas.openxmlformats.org/officeDocument/2006/relationships/slideLayout" Target="../slideLayouts/slideLayout95.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42" Type="http://schemas.openxmlformats.org/officeDocument/2006/relationships/slideLayout" Target="../slideLayouts/slideLayout98.xml"/><Relationship Id="rId7" Type="http://schemas.openxmlformats.org/officeDocument/2006/relationships/slideLayout" Target="../slideLayouts/slideLayout6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40" Type="http://schemas.openxmlformats.org/officeDocument/2006/relationships/slideLayout" Target="../slideLayouts/slideLayout96.xml"/><Relationship Id="rId45" Type="http://schemas.openxmlformats.org/officeDocument/2006/relationships/slideLayout" Target="../slideLayouts/slideLayout101.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4" Type="http://schemas.openxmlformats.org/officeDocument/2006/relationships/slideLayout" Target="../slideLayouts/slideLayout100.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43" Type="http://schemas.openxmlformats.org/officeDocument/2006/relationships/slideLayout" Target="../slideLayouts/slideLayout99.xml"/><Relationship Id="rId8" Type="http://schemas.openxmlformats.org/officeDocument/2006/relationships/slideLayout" Target="../slideLayouts/slideLayout64.xml"/><Relationship Id="rId3" Type="http://schemas.openxmlformats.org/officeDocument/2006/relationships/slideLayout" Target="../slideLayouts/slideLayout59.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slideLayout" Target="../slideLayouts/slideLayout94.xml"/><Relationship Id="rId46" Type="http://schemas.openxmlformats.org/officeDocument/2006/relationships/theme" Target="../theme/theme2.xml"/><Relationship Id="rId20" Type="http://schemas.openxmlformats.org/officeDocument/2006/relationships/slideLayout" Target="../slideLayouts/slideLayout76.xml"/><Relationship Id="rId41"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671490066"/>
      </p:ext>
    </p:extLst>
  </p:cSld>
  <p:clrMap bg1="lt1" tx1="dk1" bg2="lt2" tx2="dk2" accent1="accent1" accent2="accent2" accent3="accent3" accent4="accent4" accent5="accent5" accent6="accent6" hlink="hlink" folHlink="folHlink"/>
  <p:sldLayoutIdLst>
    <p:sldLayoutId id="2147483671"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 id="2147483734" r:id="rId13"/>
    <p:sldLayoutId id="2147483735" r:id="rId14"/>
    <p:sldLayoutId id="2147483736" r:id="rId15"/>
    <p:sldLayoutId id="2147483737" r:id="rId16"/>
    <p:sldLayoutId id="2147483738" r:id="rId17"/>
    <p:sldLayoutId id="2147483739" r:id="rId18"/>
    <p:sldLayoutId id="2147483740" r:id="rId19"/>
    <p:sldLayoutId id="2147483741" r:id="rId20"/>
    <p:sldLayoutId id="2147483742" r:id="rId21"/>
    <p:sldLayoutId id="2147483743" r:id="rId22"/>
    <p:sldLayoutId id="2147483744" r:id="rId23"/>
    <p:sldLayoutId id="2147483745" r:id="rId24"/>
    <p:sldLayoutId id="2147483746" r:id="rId25"/>
    <p:sldLayoutId id="2147483747" r:id="rId26"/>
    <p:sldLayoutId id="2147483748" r:id="rId27"/>
    <p:sldLayoutId id="2147483749" r:id="rId28"/>
    <p:sldLayoutId id="2147483750" r:id="rId29"/>
    <p:sldLayoutId id="2147483751" r:id="rId30"/>
    <p:sldLayoutId id="2147483752" r:id="rId31"/>
    <p:sldLayoutId id="2147483753" r:id="rId32"/>
    <p:sldLayoutId id="2147483754" r:id="rId33"/>
    <p:sldLayoutId id="2147483755" r:id="rId34"/>
    <p:sldLayoutId id="2147483756" r:id="rId35"/>
    <p:sldLayoutId id="2147483757" r:id="rId36"/>
    <p:sldLayoutId id="2147483758" r:id="rId37"/>
    <p:sldLayoutId id="2147483759" r:id="rId38"/>
    <p:sldLayoutId id="2147483760" r:id="rId39"/>
    <p:sldLayoutId id="2147483761" r:id="rId40"/>
    <p:sldLayoutId id="2147483762" r:id="rId41"/>
    <p:sldLayoutId id="2147483763" r:id="rId42"/>
    <p:sldLayoutId id="2147483764" r:id="rId43"/>
    <p:sldLayoutId id="2147483765" r:id="rId44"/>
    <p:sldLayoutId id="2147483766" r:id="rId45"/>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3" Type="http://schemas.openxmlformats.org/officeDocument/2006/relationships/image" Target="../media/image121.png"/><Relationship Id="rId7" Type="http://schemas.openxmlformats.org/officeDocument/2006/relationships/image" Target="../media/image125.sv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24.png"/><Relationship Id="rId5" Type="http://schemas.openxmlformats.org/officeDocument/2006/relationships/image" Target="../media/image123.svg"/><Relationship Id="rId4" Type="http://schemas.openxmlformats.org/officeDocument/2006/relationships/image" Target="../media/image122.png"/></Relationships>
</file>

<file path=ppt/slides/_rels/slide11.xml.rels><?xml version="1.0" encoding="UTF-8" standalone="yes"?>
<Relationships xmlns="http://schemas.openxmlformats.org/package/2006/relationships"><Relationship Id="rId8" Type="http://schemas.openxmlformats.org/officeDocument/2006/relationships/hyperlink" Target="https://www.forconstructionpros.com/equipment/article/21591063/2021-contractors-top-50-new-products-50-ways-to-build-the-future-of-your-business" TargetMode="External"/><Relationship Id="rId13" Type="http://schemas.openxmlformats.org/officeDocument/2006/relationships/image" Target="../media/image130.png"/><Relationship Id="rId18" Type="http://schemas.openxmlformats.org/officeDocument/2006/relationships/image" Target="../media/image135.png"/><Relationship Id="rId3" Type="http://schemas.openxmlformats.org/officeDocument/2006/relationships/image" Target="../media/image127.png"/><Relationship Id="rId7" Type="http://schemas.openxmlformats.org/officeDocument/2006/relationships/hyperlink" Target="https://www.forconstructionpros.com/rental/article/21563131/rental-announces-the-2021-editors-choice-awards" TargetMode="External"/><Relationship Id="rId12" Type="http://schemas.openxmlformats.org/officeDocument/2006/relationships/image" Target="../media/image129.jpeg"/><Relationship Id="rId17" Type="http://schemas.openxmlformats.org/officeDocument/2006/relationships/image" Target="../media/image134.jpeg"/><Relationship Id="rId2" Type="http://schemas.openxmlformats.org/officeDocument/2006/relationships/image" Target="../media/image126.jpeg"/><Relationship Id="rId16" Type="http://schemas.openxmlformats.org/officeDocument/2006/relationships/image" Target="../media/image133.jpeg"/><Relationship Id="rId1" Type="http://schemas.openxmlformats.org/officeDocument/2006/relationships/slideLayout" Target="../slideLayouts/slideLayout1.xml"/><Relationship Id="rId6" Type="http://schemas.openxmlformats.org/officeDocument/2006/relationships/hyperlink" Target="https://www.constructionequipment.com/products/top-100/2021#Lifting&amp;MaterialHandling" TargetMode="External"/><Relationship Id="rId11" Type="http://schemas.openxmlformats.org/officeDocument/2006/relationships/hyperlink" Target="https://equipmentwatch.com/awards/lowest-cost-of-ownership-awards/" TargetMode="External"/><Relationship Id="rId5" Type="http://schemas.openxmlformats.org/officeDocument/2006/relationships/hyperlink" Target="https://www.mydigitalpublication.com/publication/?m=59309&amp;i=727062&amp;view=articleBrowser&amp;article_id=4149636&amp;ver=html5" TargetMode="External"/><Relationship Id="rId15" Type="http://schemas.openxmlformats.org/officeDocument/2006/relationships/image" Target="../media/image132.jpeg"/><Relationship Id="rId10" Type="http://schemas.openxmlformats.org/officeDocument/2006/relationships/hyperlink" Target="https://equipmentwatch.com/awards/highest-retained-value-awards/" TargetMode="External"/><Relationship Id="rId4" Type="http://schemas.openxmlformats.org/officeDocument/2006/relationships/image" Target="../media/image128.svg"/><Relationship Id="rId9" Type="http://schemas.openxmlformats.org/officeDocument/2006/relationships/hyperlink" Target="https://mydigitalpublication.com/publication/?m=13259&amp;i=730597&amp;p=1&amp;ver=html5" TargetMode="External"/><Relationship Id="rId14" Type="http://schemas.openxmlformats.org/officeDocument/2006/relationships/image" Target="../media/image131.png"/></Relationships>
</file>

<file path=ppt/slides/_rels/slide12.xml.rels><?xml version="1.0" encoding="UTF-8" standalone="yes"?>
<Relationships xmlns="http://schemas.openxmlformats.org/package/2006/relationships"><Relationship Id="rId8" Type="http://schemas.openxmlformats.org/officeDocument/2006/relationships/image" Target="../media/image141.svg"/><Relationship Id="rId13" Type="http://schemas.openxmlformats.org/officeDocument/2006/relationships/image" Target="../media/image146.png"/><Relationship Id="rId18" Type="http://schemas.openxmlformats.org/officeDocument/2006/relationships/image" Target="../media/image151.svg"/><Relationship Id="rId3" Type="http://schemas.openxmlformats.org/officeDocument/2006/relationships/image" Target="../media/image136.png"/><Relationship Id="rId7" Type="http://schemas.openxmlformats.org/officeDocument/2006/relationships/image" Target="../media/image140.png"/><Relationship Id="rId12" Type="http://schemas.openxmlformats.org/officeDocument/2006/relationships/image" Target="../media/image145.svg"/><Relationship Id="rId17" Type="http://schemas.openxmlformats.org/officeDocument/2006/relationships/image" Target="../media/image150.png"/><Relationship Id="rId2" Type="http://schemas.openxmlformats.org/officeDocument/2006/relationships/notesSlide" Target="../notesSlides/notesSlide8.xml"/><Relationship Id="rId16" Type="http://schemas.openxmlformats.org/officeDocument/2006/relationships/image" Target="../media/image149.svg"/><Relationship Id="rId1" Type="http://schemas.openxmlformats.org/officeDocument/2006/relationships/slideLayout" Target="../slideLayouts/slideLayout58.xml"/><Relationship Id="rId6" Type="http://schemas.openxmlformats.org/officeDocument/2006/relationships/image" Target="../media/image139.svg"/><Relationship Id="rId11" Type="http://schemas.openxmlformats.org/officeDocument/2006/relationships/image" Target="../media/image144.png"/><Relationship Id="rId5" Type="http://schemas.openxmlformats.org/officeDocument/2006/relationships/image" Target="../media/image138.png"/><Relationship Id="rId15" Type="http://schemas.openxmlformats.org/officeDocument/2006/relationships/image" Target="../media/image148.png"/><Relationship Id="rId10" Type="http://schemas.openxmlformats.org/officeDocument/2006/relationships/image" Target="../media/image143.svg"/><Relationship Id="rId4" Type="http://schemas.openxmlformats.org/officeDocument/2006/relationships/image" Target="../media/image137.svg"/><Relationship Id="rId9" Type="http://schemas.openxmlformats.org/officeDocument/2006/relationships/image" Target="../media/image142.png"/><Relationship Id="rId14" Type="http://schemas.openxmlformats.org/officeDocument/2006/relationships/image" Target="../media/image147.sv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image" Target="../media/image155.svg"/><Relationship Id="rId7" Type="http://schemas.openxmlformats.org/officeDocument/2006/relationships/image" Target="../media/image159.svg"/><Relationship Id="rId2" Type="http://schemas.openxmlformats.org/officeDocument/2006/relationships/image" Target="../media/image154.png"/><Relationship Id="rId1" Type="http://schemas.openxmlformats.org/officeDocument/2006/relationships/slideLayout" Target="../slideLayouts/slideLayout1.xml"/><Relationship Id="rId6" Type="http://schemas.openxmlformats.org/officeDocument/2006/relationships/image" Target="../media/image158.png"/><Relationship Id="rId11" Type="http://schemas.openxmlformats.org/officeDocument/2006/relationships/image" Target="../media/image163.svg"/><Relationship Id="rId5" Type="http://schemas.openxmlformats.org/officeDocument/2006/relationships/image" Target="../media/image157.svg"/><Relationship Id="rId10" Type="http://schemas.openxmlformats.org/officeDocument/2006/relationships/image" Target="../media/image162.png"/><Relationship Id="rId4" Type="http://schemas.openxmlformats.org/officeDocument/2006/relationships/image" Target="../media/image156.png"/><Relationship Id="rId9" Type="http://schemas.openxmlformats.org/officeDocument/2006/relationships/image" Target="../media/image161.sv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167.svg"/><Relationship Id="rId5" Type="http://schemas.openxmlformats.org/officeDocument/2006/relationships/image" Target="../media/image166.png"/><Relationship Id="rId4" Type="http://schemas.openxmlformats.org/officeDocument/2006/relationships/image" Target="../media/image165.svg"/></Relationships>
</file>

<file path=ppt/slides/_rels/slide17.xml.rels><?xml version="1.0" encoding="UTF-8" standalone="yes"?>
<Relationships xmlns="http://schemas.openxmlformats.org/package/2006/relationships"><Relationship Id="rId8" Type="http://schemas.openxmlformats.org/officeDocument/2006/relationships/image" Target="../media/image171.png"/><Relationship Id="rId3" Type="http://schemas.openxmlformats.org/officeDocument/2006/relationships/image" Target="../media/image168.png"/><Relationship Id="rId7" Type="http://schemas.openxmlformats.org/officeDocument/2006/relationships/image" Target="../media/image170.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69.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172.png"/></Relationships>
</file>

<file path=ppt/slides/_rels/slide18.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19.xml.rels><?xml version="1.0" encoding="UTF-8" standalone="yes"?>
<Relationships xmlns="http://schemas.openxmlformats.org/package/2006/relationships"><Relationship Id="rId8" Type="http://schemas.openxmlformats.org/officeDocument/2006/relationships/image" Target="../media/image177.png"/><Relationship Id="rId3" Type="http://schemas.openxmlformats.org/officeDocument/2006/relationships/image" Target="../media/image174.png"/><Relationship Id="rId7" Type="http://schemas.openxmlformats.org/officeDocument/2006/relationships/image" Target="../media/image176.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178.png"/></Relationships>
</file>

<file path=ppt/slides/_rels/slide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8" Type="http://schemas.openxmlformats.org/officeDocument/2006/relationships/image" Target="../media/image128.svg"/><Relationship Id="rId3" Type="http://schemas.openxmlformats.org/officeDocument/2006/relationships/image" Target="../media/image179.png"/><Relationship Id="rId7" Type="http://schemas.openxmlformats.org/officeDocument/2006/relationships/image" Target="../media/image127.png"/><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image" Target="../media/image181.png"/><Relationship Id="rId5" Type="http://schemas.openxmlformats.org/officeDocument/2006/relationships/image" Target="../media/image180.png"/><Relationship Id="rId4" Type="http://schemas.openxmlformats.org/officeDocument/2006/relationships/image" Target="../media/image169.png"/><Relationship Id="rId9" Type="http://schemas.openxmlformats.org/officeDocument/2006/relationships/image" Target="../media/image182.png"/></Relationships>
</file>

<file path=ppt/slides/_rels/slide21.xml.rels><?xml version="1.0" encoding="UTF-8" standalone="yes"?>
<Relationships xmlns="http://schemas.openxmlformats.org/package/2006/relationships"><Relationship Id="rId8" Type="http://schemas.openxmlformats.org/officeDocument/2006/relationships/image" Target="../media/image186.png"/><Relationship Id="rId3" Type="http://schemas.openxmlformats.org/officeDocument/2006/relationships/image" Target="../media/image183.png"/><Relationship Id="rId7" Type="http://schemas.openxmlformats.org/officeDocument/2006/relationships/image" Target="../media/image185.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184.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187.png"/></Relationships>
</file>

<file path=ppt/slides/_rels/slide22.xml.rels><?xml version="1.0" encoding="UTF-8" standalone="yes"?>
<Relationships xmlns="http://schemas.openxmlformats.org/package/2006/relationships"><Relationship Id="rId13" Type="http://schemas.openxmlformats.org/officeDocument/2006/relationships/image" Target="../media/image198.png"/><Relationship Id="rId18" Type="http://schemas.openxmlformats.org/officeDocument/2006/relationships/image" Target="../media/image203.png"/><Relationship Id="rId26" Type="http://schemas.openxmlformats.org/officeDocument/2006/relationships/hyperlink" Target="mailto:amalija.kopac@terex.com" TargetMode="External"/><Relationship Id="rId3" Type="http://schemas.openxmlformats.org/officeDocument/2006/relationships/image" Target="../media/image188.png"/><Relationship Id="rId21" Type="http://schemas.openxmlformats.org/officeDocument/2006/relationships/image" Target="../media/image206.png"/><Relationship Id="rId34" Type="http://schemas.openxmlformats.org/officeDocument/2006/relationships/image" Target="../media/image216.png"/><Relationship Id="rId7" Type="http://schemas.openxmlformats.org/officeDocument/2006/relationships/image" Target="../media/image192.png"/><Relationship Id="rId12" Type="http://schemas.openxmlformats.org/officeDocument/2006/relationships/image" Target="../media/image197.svg"/><Relationship Id="rId17" Type="http://schemas.openxmlformats.org/officeDocument/2006/relationships/image" Target="../media/image202.svg"/><Relationship Id="rId25" Type="http://schemas.openxmlformats.org/officeDocument/2006/relationships/image" Target="../media/image4.svg"/><Relationship Id="rId33" Type="http://schemas.openxmlformats.org/officeDocument/2006/relationships/image" Target="../media/image215.svg"/><Relationship Id="rId2" Type="http://schemas.openxmlformats.org/officeDocument/2006/relationships/notesSlide" Target="../notesSlides/notesSlide16.xml"/><Relationship Id="rId16" Type="http://schemas.openxmlformats.org/officeDocument/2006/relationships/image" Target="../media/image201.png"/><Relationship Id="rId20" Type="http://schemas.openxmlformats.org/officeDocument/2006/relationships/image" Target="../media/image205.svg"/><Relationship Id="rId29" Type="http://schemas.openxmlformats.org/officeDocument/2006/relationships/image" Target="../media/image211.svg"/><Relationship Id="rId1" Type="http://schemas.openxmlformats.org/officeDocument/2006/relationships/slideLayout" Target="../slideLayouts/slideLayout57.xml"/><Relationship Id="rId6" Type="http://schemas.openxmlformats.org/officeDocument/2006/relationships/image" Target="../media/image191.svg"/><Relationship Id="rId11" Type="http://schemas.openxmlformats.org/officeDocument/2006/relationships/image" Target="../media/image196.png"/><Relationship Id="rId24" Type="http://schemas.openxmlformats.org/officeDocument/2006/relationships/image" Target="../media/image3.png"/><Relationship Id="rId32" Type="http://schemas.openxmlformats.org/officeDocument/2006/relationships/image" Target="../media/image214.png"/><Relationship Id="rId5" Type="http://schemas.openxmlformats.org/officeDocument/2006/relationships/image" Target="../media/image190.png"/><Relationship Id="rId15" Type="http://schemas.openxmlformats.org/officeDocument/2006/relationships/image" Target="../media/image200.png"/><Relationship Id="rId23" Type="http://schemas.openxmlformats.org/officeDocument/2006/relationships/image" Target="../media/image208.svg"/><Relationship Id="rId28" Type="http://schemas.openxmlformats.org/officeDocument/2006/relationships/image" Target="../media/image210.png"/><Relationship Id="rId10" Type="http://schemas.openxmlformats.org/officeDocument/2006/relationships/image" Target="../media/image195.svg"/><Relationship Id="rId19" Type="http://schemas.openxmlformats.org/officeDocument/2006/relationships/image" Target="../media/image204.png"/><Relationship Id="rId31" Type="http://schemas.openxmlformats.org/officeDocument/2006/relationships/image" Target="../media/image213.svg"/><Relationship Id="rId4" Type="http://schemas.openxmlformats.org/officeDocument/2006/relationships/image" Target="../media/image189.svg"/><Relationship Id="rId9" Type="http://schemas.openxmlformats.org/officeDocument/2006/relationships/image" Target="../media/image194.png"/><Relationship Id="rId14" Type="http://schemas.openxmlformats.org/officeDocument/2006/relationships/image" Target="../media/image199.svg"/><Relationship Id="rId22" Type="http://schemas.openxmlformats.org/officeDocument/2006/relationships/image" Target="../media/image207.png"/><Relationship Id="rId27" Type="http://schemas.openxmlformats.org/officeDocument/2006/relationships/image" Target="../media/image209.png"/><Relationship Id="rId30" Type="http://schemas.openxmlformats.org/officeDocument/2006/relationships/image" Target="../media/image212.png"/><Relationship Id="rId35" Type="http://schemas.openxmlformats.org/officeDocument/2006/relationships/image" Target="../media/image217.svg"/><Relationship Id="rId8" Type="http://schemas.openxmlformats.org/officeDocument/2006/relationships/image" Target="../media/image193.svg"/></Relationships>
</file>

<file path=ppt/slides/_rels/slide23.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25.xml.rels><?xml version="1.0" encoding="UTF-8" standalone="yes"?>
<Relationships xmlns="http://schemas.openxmlformats.org/package/2006/relationships"><Relationship Id="rId8" Type="http://schemas.openxmlformats.org/officeDocument/2006/relationships/image" Target="../media/image224.png"/><Relationship Id="rId3" Type="http://schemas.openxmlformats.org/officeDocument/2006/relationships/image" Target="../media/image219.png"/><Relationship Id="rId7" Type="http://schemas.openxmlformats.org/officeDocument/2006/relationships/image" Target="../media/image223.png"/><Relationship Id="rId2" Type="http://schemas.openxmlformats.org/officeDocument/2006/relationships/image" Target="../media/image218.png"/><Relationship Id="rId1" Type="http://schemas.openxmlformats.org/officeDocument/2006/relationships/slideLayout" Target="../slideLayouts/slideLayout1.xml"/><Relationship Id="rId6" Type="http://schemas.openxmlformats.org/officeDocument/2006/relationships/image" Target="../media/image222.png"/><Relationship Id="rId5" Type="http://schemas.openxmlformats.org/officeDocument/2006/relationships/image" Target="../media/image221.png"/><Relationship Id="rId4" Type="http://schemas.openxmlformats.org/officeDocument/2006/relationships/image" Target="../media/image220.png"/><Relationship Id="rId9" Type="http://schemas.openxmlformats.org/officeDocument/2006/relationships/image" Target="../media/image225.png"/></Relationships>
</file>

<file path=ppt/slides/_rels/slide26.xml.rels><?xml version="1.0" encoding="UTF-8" standalone="yes"?>
<Relationships xmlns="http://schemas.openxmlformats.org/package/2006/relationships"><Relationship Id="rId8" Type="http://schemas.openxmlformats.org/officeDocument/2006/relationships/image" Target="../media/image232.png"/><Relationship Id="rId3" Type="http://schemas.openxmlformats.org/officeDocument/2006/relationships/image" Target="../media/image227.png"/><Relationship Id="rId7" Type="http://schemas.openxmlformats.org/officeDocument/2006/relationships/image" Target="../media/image231.png"/><Relationship Id="rId2" Type="http://schemas.openxmlformats.org/officeDocument/2006/relationships/image" Target="../media/image226.png"/><Relationship Id="rId1" Type="http://schemas.openxmlformats.org/officeDocument/2006/relationships/slideLayout" Target="../slideLayouts/slideLayout1.xml"/><Relationship Id="rId6" Type="http://schemas.openxmlformats.org/officeDocument/2006/relationships/image" Target="../media/image230.png"/><Relationship Id="rId5" Type="http://schemas.openxmlformats.org/officeDocument/2006/relationships/image" Target="../media/image229.png"/><Relationship Id="rId10" Type="http://schemas.openxmlformats.org/officeDocument/2006/relationships/image" Target="../media/image234.png"/><Relationship Id="rId4" Type="http://schemas.openxmlformats.org/officeDocument/2006/relationships/image" Target="../media/image228.png"/><Relationship Id="rId9" Type="http://schemas.openxmlformats.org/officeDocument/2006/relationships/image" Target="../media/image233.png"/></Relationships>
</file>

<file path=ppt/slides/_rels/slide27.xml.rels><?xml version="1.0" encoding="UTF-8" standalone="yes"?>
<Relationships xmlns="http://schemas.openxmlformats.org/package/2006/relationships"><Relationship Id="rId3" Type="http://schemas.openxmlformats.org/officeDocument/2006/relationships/image" Target="../media/image236.png"/><Relationship Id="rId7" Type="http://schemas.openxmlformats.org/officeDocument/2006/relationships/image" Target="../media/image240.png"/><Relationship Id="rId2" Type="http://schemas.openxmlformats.org/officeDocument/2006/relationships/image" Target="../media/image235.png"/><Relationship Id="rId1" Type="http://schemas.openxmlformats.org/officeDocument/2006/relationships/slideLayout" Target="../slideLayouts/slideLayout1.xml"/><Relationship Id="rId6" Type="http://schemas.openxmlformats.org/officeDocument/2006/relationships/image" Target="../media/image239.png"/><Relationship Id="rId5" Type="http://schemas.openxmlformats.org/officeDocument/2006/relationships/image" Target="../media/image238.png"/><Relationship Id="rId4" Type="http://schemas.openxmlformats.org/officeDocument/2006/relationships/image" Target="../media/image237.png"/></Relationships>
</file>

<file path=ppt/slides/_rels/slide28.xml.rels><?xml version="1.0" encoding="UTF-8" standalone="yes"?>
<Relationships xmlns="http://schemas.openxmlformats.org/package/2006/relationships"><Relationship Id="rId8" Type="http://schemas.openxmlformats.org/officeDocument/2006/relationships/image" Target="../media/image247.png"/><Relationship Id="rId3" Type="http://schemas.openxmlformats.org/officeDocument/2006/relationships/image" Target="../media/image242.png"/><Relationship Id="rId7" Type="http://schemas.openxmlformats.org/officeDocument/2006/relationships/image" Target="../media/image246.png"/><Relationship Id="rId2" Type="http://schemas.openxmlformats.org/officeDocument/2006/relationships/image" Target="../media/image241.png"/><Relationship Id="rId1" Type="http://schemas.openxmlformats.org/officeDocument/2006/relationships/slideLayout" Target="../slideLayouts/slideLayout1.xml"/><Relationship Id="rId6" Type="http://schemas.openxmlformats.org/officeDocument/2006/relationships/image" Target="../media/image245.png"/><Relationship Id="rId5" Type="http://schemas.openxmlformats.org/officeDocument/2006/relationships/image" Target="../media/image244.png"/><Relationship Id="rId10" Type="http://schemas.openxmlformats.org/officeDocument/2006/relationships/image" Target="../media/image249.png"/><Relationship Id="rId4" Type="http://schemas.openxmlformats.org/officeDocument/2006/relationships/image" Target="../media/image243.png"/><Relationship Id="rId9" Type="http://schemas.openxmlformats.org/officeDocument/2006/relationships/image" Target="../media/image248.png"/></Relationships>
</file>

<file path=ppt/slides/_rels/slide29.xml.rels><?xml version="1.0" encoding="UTF-8" standalone="yes"?>
<Relationships xmlns="http://schemas.openxmlformats.org/package/2006/relationships"><Relationship Id="rId3" Type="http://schemas.openxmlformats.org/officeDocument/2006/relationships/image" Target="../media/image251.png"/><Relationship Id="rId7" Type="http://schemas.openxmlformats.org/officeDocument/2006/relationships/image" Target="../media/image255.png"/><Relationship Id="rId2" Type="http://schemas.openxmlformats.org/officeDocument/2006/relationships/image" Target="../media/image250.png"/><Relationship Id="rId1" Type="http://schemas.openxmlformats.org/officeDocument/2006/relationships/slideLayout" Target="../slideLayouts/slideLayout1.xml"/><Relationship Id="rId6" Type="http://schemas.openxmlformats.org/officeDocument/2006/relationships/image" Target="../media/image254.png"/><Relationship Id="rId5" Type="http://schemas.openxmlformats.org/officeDocument/2006/relationships/image" Target="../media/image253.png"/><Relationship Id="rId4" Type="http://schemas.openxmlformats.org/officeDocument/2006/relationships/image" Target="../media/image25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8" Type="http://schemas.openxmlformats.org/officeDocument/2006/relationships/image" Target="../media/image259.jpeg"/><Relationship Id="rId3" Type="http://schemas.openxmlformats.org/officeDocument/2006/relationships/image" Target="../media/image127.png"/><Relationship Id="rId7" Type="http://schemas.openxmlformats.org/officeDocument/2006/relationships/image" Target="../media/image258.jpe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257.png"/><Relationship Id="rId5" Type="http://schemas.openxmlformats.org/officeDocument/2006/relationships/image" Target="../media/image256.jpeg"/><Relationship Id="rId4" Type="http://schemas.openxmlformats.org/officeDocument/2006/relationships/image" Target="../media/image128.svg"/></Relationships>
</file>

<file path=ppt/slides/_rels/slide31.xml.rels><?xml version="1.0" encoding="UTF-8" standalone="yes"?>
<Relationships xmlns="http://schemas.openxmlformats.org/package/2006/relationships"><Relationship Id="rId3" Type="http://schemas.openxmlformats.org/officeDocument/2006/relationships/image" Target="../media/image127.png"/><Relationship Id="rId7" Type="http://schemas.openxmlformats.org/officeDocument/2006/relationships/image" Target="../media/image262.jpeg"/><Relationship Id="rId2" Type="http://schemas.openxmlformats.org/officeDocument/2006/relationships/notesSlide" Target="../notesSlides/notesSlide19.xml"/><Relationship Id="rId1" Type="http://schemas.openxmlformats.org/officeDocument/2006/relationships/slideLayout" Target="../slideLayouts/slideLayout1.xml"/><Relationship Id="rId6" Type="http://schemas.openxmlformats.org/officeDocument/2006/relationships/image" Target="../media/image261.jpeg"/><Relationship Id="rId5" Type="http://schemas.openxmlformats.org/officeDocument/2006/relationships/image" Target="../media/image260.png"/><Relationship Id="rId4" Type="http://schemas.openxmlformats.org/officeDocument/2006/relationships/image" Target="../media/image128.svg"/></Relationships>
</file>

<file path=ppt/slides/_rels/slide32.xml.rels><?xml version="1.0" encoding="UTF-8" standalone="yes"?>
<Relationships xmlns="http://schemas.openxmlformats.org/package/2006/relationships"><Relationship Id="rId8" Type="http://schemas.openxmlformats.org/officeDocument/2006/relationships/image" Target="../media/image266.jpeg"/><Relationship Id="rId3" Type="http://schemas.openxmlformats.org/officeDocument/2006/relationships/image" Target="../media/image127.png"/><Relationship Id="rId7" Type="http://schemas.openxmlformats.org/officeDocument/2006/relationships/image" Target="../media/image265.jpe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image" Target="../media/image264.jpeg"/><Relationship Id="rId5" Type="http://schemas.openxmlformats.org/officeDocument/2006/relationships/image" Target="../media/image263.png"/><Relationship Id="rId4" Type="http://schemas.openxmlformats.org/officeDocument/2006/relationships/image" Target="../media/image128.svg"/><Relationship Id="rId9" Type="http://schemas.openxmlformats.org/officeDocument/2006/relationships/image" Target="../media/image267.jpeg"/></Relationships>
</file>

<file path=ppt/slides/_rels/slide33.xml.rels><?xml version="1.0" encoding="UTF-8" standalone="yes"?>
<Relationships xmlns="http://schemas.openxmlformats.org/package/2006/relationships"><Relationship Id="rId8" Type="http://schemas.openxmlformats.org/officeDocument/2006/relationships/image" Target="../media/image271.jpeg"/><Relationship Id="rId3" Type="http://schemas.openxmlformats.org/officeDocument/2006/relationships/image" Target="../media/image268.jpeg"/><Relationship Id="rId7" Type="http://schemas.openxmlformats.org/officeDocument/2006/relationships/image" Target="../media/image270.jpe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image" Target="../media/image269.jpe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272.png"/></Relationships>
</file>

<file path=ppt/slides/_rels/slide34.xml.rels><?xml version="1.0" encoding="UTF-8" standalone="yes"?>
<Relationships xmlns="http://schemas.openxmlformats.org/package/2006/relationships"><Relationship Id="rId8" Type="http://schemas.openxmlformats.org/officeDocument/2006/relationships/image" Target="../media/image276.jpeg"/><Relationship Id="rId3" Type="http://schemas.openxmlformats.org/officeDocument/2006/relationships/image" Target="../media/image127.png"/><Relationship Id="rId7" Type="http://schemas.openxmlformats.org/officeDocument/2006/relationships/image" Target="../media/image275.png"/><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openxmlformats.org/officeDocument/2006/relationships/image" Target="../media/image274.jpeg"/><Relationship Id="rId5" Type="http://schemas.openxmlformats.org/officeDocument/2006/relationships/image" Target="../media/image273.jpeg"/><Relationship Id="rId4" Type="http://schemas.openxmlformats.org/officeDocument/2006/relationships/image" Target="../media/image128.svg"/></Relationships>
</file>

<file path=ppt/slides/_rels/slide35.xml.rels><?xml version="1.0" encoding="UTF-8" standalone="yes"?>
<Relationships xmlns="http://schemas.openxmlformats.org/package/2006/relationships"><Relationship Id="rId8" Type="http://schemas.openxmlformats.org/officeDocument/2006/relationships/image" Target="../media/image280.png"/><Relationship Id="rId3" Type="http://schemas.openxmlformats.org/officeDocument/2006/relationships/image" Target="../media/image127.png"/><Relationship Id="rId7" Type="http://schemas.openxmlformats.org/officeDocument/2006/relationships/image" Target="../media/image279.jpe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278.jpeg"/><Relationship Id="rId5" Type="http://schemas.openxmlformats.org/officeDocument/2006/relationships/image" Target="../media/image277.jpeg"/><Relationship Id="rId4" Type="http://schemas.openxmlformats.org/officeDocument/2006/relationships/image" Target="../media/image128.svg"/></Relationships>
</file>

<file path=ppt/slides/_rels/slide36.xml.rels><?xml version="1.0" encoding="UTF-8" standalone="yes"?>
<Relationships xmlns="http://schemas.openxmlformats.org/package/2006/relationships"><Relationship Id="rId2" Type="http://schemas.openxmlformats.org/officeDocument/2006/relationships/comments" Target="../comments/comment2.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8" Type="http://schemas.openxmlformats.org/officeDocument/2006/relationships/image" Target="../media/image286.svg"/><Relationship Id="rId3" Type="http://schemas.openxmlformats.org/officeDocument/2006/relationships/image" Target="../media/image281.jpeg"/><Relationship Id="rId7" Type="http://schemas.openxmlformats.org/officeDocument/2006/relationships/image" Target="../media/image285.png"/><Relationship Id="rId12" Type="http://schemas.openxmlformats.org/officeDocument/2006/relationships/image" Target="../media/image290.sv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284.svg"/><Relationship Id="rId11" Type="http://schemas.openxmlformats.org/officeDocument/2006/relationships/image" Target="../media/image289.png"/><Relationship Id="rId5" Type="http://schemas.openxmlformats.org/officeDocument/2006/relationships/image" Target="../media/image283.png"/><Relationship Id="rId10" Type="http://schemas.openxmlformats.org/officeDocument/2006/relationships/image" Target="../media/image288.svg"/><Relationship Id="rId4" Type="http://schemas.openxmlformats.org/officeDocument/2006/relationships/image" Target="../media/image282.png"/><Relationship Id="rId9" Type="http://schemas.openxmlformats.org/officeDocument/2006/relationships/image" Target="../media/image287.png"/></Relationships>
</file>

<file path=ppt/slides/_rels/slide38.xml.rels><?xml version="1.0" encoding="UTF-8" standalone="yes"?>
<Relationships xmlns="http://schemas.openxmlformats.org/package/2006/relationships"><Relationship Id="rId8" Type="http://schemas.openxmlformats.org/officeDocument/2006/relationships/image" Target="../media/image297.png"/><Relationship Id="rId13" Type="http://schemas.openxmlformats.org/officeDocument/2006/relationships/image" Target="../media/image302.svg"/><Relationship Id="rId3" Type="http://schemas.openxmlformats.org/officeDocument/2006/relationships/image" Target="../media/image292.svg"/><Relationship Id="rId7" Type="http://schemas.openxmlformats.org/officeDocument/2006/relationships/image" Target="../media/image296.svg"/><Relationship Id="rId12" Type="http://schemas.openxmlformats.org/officeDocument/2006/relationships/image" Target="../media/image301.png"/><Relationship Id="rId17" Type="http://schemas.openxmlformats.org/officeDocument/2006/relationships/image" Target="../media/image306.svg"/><Relationship Id="rId2" Type="http://schemas.openxmlformats.org/officeDocument/2006/relationships/image" Target="../media/image291.png"/><Relationship Id="rId16" Type="http://schemas.openxmlformats.org/officeDocument/2006/relationships/image" Target="../media/image305.png"/><Relationship Id="rId1" Type="http://schemas.openxmlformats.org/officeDocument/2006/relationships/slideLayout" Target="../slideLayouts/slideLayout1.xml"/><Relationship Id="rId6" Type="http://schemas.openxmlformats.org/officeDocument/2006/relationships/image" Target="../media/image295.png"/><Relationship Id="rId11" Type="http://schemas.openxmlformats.org/officeDocument/2006/relationships/image" Target="../media/image300.svg"/><Relationship Id="rId5" Type="http://schemas.openxmlformats.org/officeDocument/2006/relationships/image" Target="../media/image294.svg"/><Relationship Id="rId15" Type="http://schemas.openxmlformats.org/officeDocument/2006/relationships/image" Target="../media/image304.svg"/><Relationship Id="rId10" Type="http://schemas.openxmlformats.org/officeDocument/2006/relationships/image" Target="../media/image299.png"/><Relationship Id="rId4" Type="http://schemas.openxmlformats.org/officeDocument/2006/relationships/image" Target="../media/image293.png"/><Relationship Id="rId9" Type="http://schemas.openxmlformats.org/officeDocument/2006/relationships/image" Target="../media/image298.svg"/><Relationship Id="rId14" Type="http://schemas.openxmlformats.org/officeDocument/2006/relationships/image" Target="../media/image303.png"/></Relationships>
</file>

<file path=ppt/slides/_rels/slide39.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25.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4.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image" Target="../media/image59.sv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emf"/></Relationships>
</file>

<file path=ppt/slides/_rels/slide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1.xml"/><Relationship Id="rId7" Type="http://schemas.openxmlformats.org/officeDocument/2006/relationships/image" Target="../media/image61.jpe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60.emf"/><Relationship Id="rId11" Type="http://schemas.openxmlformats.org/officeDocument/2006/relationships/image" Target="../media/image65.jpeg"/><Relationship Id="rId5" Type="http://schemas.openxmlformats.org/officeDocument/2006/relationships/oleObject" Target="../embeddings/oleObject1.bin"/><Relationship Id="rId10" Type="http://schemas.openxmlformats.org/officeDocument/2006/relationships/image" Target="../media/image64.png"/><Relationship Id="rId4" Type="http://schemas.openxmlformats.org/officeDocument/2006/relationships/notesSlide" Target="../notesSlides/notesSlide3.xml"/><Relationship Id="rId9" Type="http://schemas.openxmlformats.org/officeDocument/2006/relationships/image" Target="../media/image63.svg"/></Relationships>
</file>

<file path=ppt/slides/_rels/slide6.xml.rels><?xml version="1.0" encoding="UTF-8" standalone="yes"?>
<Relationships xmlns="http://schemas.openxmlformats.org/package/2006/relationships"><Relationship Id="rId8" Type="http://schemas.openxmlformats.org/officeDocument/2006/relationships/image" Target="../media/image63.svg"/><Relationship Id="rId13" Type="http://schemas.openxmlformats.org/officeDocument/2006/relationships/image" Target="../media/image70.pn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69.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60.emf"/><Relationship Id="rId11" Type="http://schemas.openxmlformats.org/officeDocument/2006/relationships/image" Target="../media/image68.svg"/><Relationship Id="rId5" Type="http://schemas.openxmlformats.org/officeDocument/2006/relationships/oleObject" Target="../embeddings/oleObject2.bin"/><Relationship Id="rId10" Type="http://schemas.openxmlformats.org/officeDocument/2006/relationships/image" Target="../media/image67.png"/><Relationship Id="rId4" Type="http://schemas.openxmlformats.org/officeDocument/2006/relationships/notesSlide" Target="../notesSlides/notesSlide4.xml"/><Relationship Id="rId9" Type="http://schemas.openxmlformats.org/officeDocument/2006/relationships/image" Target="../media/image66.png"/><Relationship Id="rId14" Type="http://schemas.openxmlformats.org/officeDocument/2006/relationships/image" Target="../media/image71.svg"/></Relationships>
</file>

<file path=ppt/slides/_rels/slide7.xml.rels><?xml version="1.0" encoding="UTF-8" standalone="yes"?>
<Relationships xmlns="http://schemas.openxmlformats.org/package/2006/relationships"><Relationship Id="rId8" Type="http://schemas.openxmlformats.org/officeDocument/2006/relationships/image" Target="../media/image75.png"/><Relationship Id="rId13" Type="http://schemas.openxmlformats.org/officeDocument/2006/relationships/image" Target="../media/image80.svg"/><Relationship Id="rId18" Type="http://schemas.openxmlformats.org/officeDocument/2006/relationships/image" Target="../media/image85.png"/><Relationship Id="rId26" Type="http://schemas.openxmlformats.org/officeDocument/2006/relationships/image" Target="../media/image69.jpeg"/><Relationship Id="rId3" Type="http://schemas.openxmlformats.org/officeDocument/2006/relationships/slideLayout" Target="../slideLayouts/slideLayout1.xml"/><Relationship Id="rId21" Type="http://schemas.openxmlformats.org/officeDocument/2006/relationships/image" Target="../media/image88.svg"/><Relationship Id="rId7" Type="http://schemas.openxmlformats.org/officeDocument/2006/relationships/image" Target="../media/image74.svg"/><Relationship Id="rId12" Type="http://schemas.openxmlformats.org/officeDocument/2006/relationships/image" Target="../media/image79.png"/><Relationship Id="rId17" Type="http://schemas.openxmlformats.org/officeDocument/2006/relationships/image" Target="../media/image84.svg"/><Relationship Id="rId25" Type="http://schemas.openxmlformats.org/officeDocument/2006/relationships/image" Target="../media/image68.svg"/><Relationship Id="rId2" Type="http://schemas.openxmlformats.org/officeDocument/2006/relationships/tags" Target="../tags/tag6.xml"/><Relationship Id="rId16" Type="http://schemas.openxmlformats.org/officeDocument/2006/relationships/image" Target="../media/image83.png"/><Relationship Id="rId20" Type="http://schemas.openxmlformats.org/officeDocument/2006/relationships/image" Target="../media/image87.png"/><Relationship Id="rId1" Type="http://schemas.openxmlformats.org/officeDocument/2006/relationships/tags" Target="../tags/tag5.xml"/><Relationship Id="rId6" Type="http://schemas.openxmlformats.org/officeDocument/2006/relationships/image" Target="../media/image73.png"/><Relationship Id="rId11" Type="http://schemas.openxmlformats.org/officeDocument/2006/relationships/image" Target="../media/image78.svg"/><Relationship Id="rId24" Type="http://schemas.openxmlformats.org/officeDocument/2006/relationships/image" Target="../media/image67.png"/><Relationship Id="rId5" Type="http://schemas.openxmlformats.org/officeDocument/2006/relationships/image" Target="../media/image72.png"/><Relationship Id="rId15" Type="http://schemas.openxmlformats.org/officeDocument/2006/relationships/image" Target="../media/image82.svg"/><Relationship Id="rId23" Type="http://schemas.openxmlformats.org/officeDocument/2006/relationships/image" Target="../media/image60.emf"/><Relationship Id="rId10" Type="http://schemas.openxmlformats.org/officeDocument/2006/relationships/image" Target="../media/image77.png"/><Relationship Id="rId19" Type="http://schemas.openxmlformats.org/officeDocument/2006/relationships/image" Target="../media/image86.svg"/><Relationship Id="rId4" Type="http://schemas.openxmlformats.org/officeDocument/2006/relationships/notesSlide" Target="../notesSlides/notesSlide5.xml"/><Relationship Id="rId9" Type="http://schemas.openxmlformats.org/officeDocument/2006/relationships/image" Target="../media/image76.svg"/><Relationship Id="rId14" Type="http://schemas.openxmlformats.org/officeDocument/2006/relationships/image" Target="../media/image81.png"/><Relationship Id="rId22" Type="http://schemas.openxmlformats.org/officeDocument/2006/relationships/oleObject" Target="../embeddings/oleObject3.bin"/></Relationships>
</file>

<file path=ppt/slides/_rels/slide8.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9.xml.rels><?xml version="1.0" encoding="UTF-8" standalone="yes"?>
<Relationships xmlns="http://schemas.openxmlformats.org/package/2006/relationships"><Relationship Id="rId8" Type="http://schemas.openxmlformats.org/officeDocument/2006/relationships/image" Target="../media/image100.png"/><Relationship Id="rId13" Type="http://schemas.openxmlformats.org/officeDocument/2006/relationships/image" Target="../media/image105.svg"/><Relationship Id="rId18" Type="http://schemas.openxmlformats.org/officeDocument/2006/relationships/image" Target="../media/image110.png"/><Relationship Id="rId26" Type="http://schemas.openxmlformats.org/officeDocument/2006/relationships/image" Target="../media/image118.svg"/><Relationship Id="rId3" Type="http://schemas.openxmlformats.org/officeDocument/2006/relationships/image" Target="../media/image95.png"/><Relationship Id="rId21" Type="http://schemas.openxmlformats.org/officeDocument/2006/relationships/image" Target="../media/image113.png"/><Relationship Id="rId7" Type="http://schemas.openxmlformats.org/officeDocument/2006/relationships/image" Target="../media/image99.svg"/><Relationship Id="rId12" Type="http://schemas.openxmlformats.org/officeDocument/2006/relationships/image" Target="../media/image104.png"/><Relationship Id="rId17" Type="http://schemas.openxmlformats.org/officeDocument/2006/relationships/image" Target="../media/image109.svg"/><Relationship Id="rId25" Type="http://schemas.openxmlformats.org/officeDocument/2006/relationships/image" Target="../media/image117.png"/><Relationship Id="rId2" Type="http://schemas.openxmlformats.org/officeDocument/2006/relationships/notesSlide" Target="../notesSlides/notesSlide6.xml"/><Relationship Id="rId16" Type="http://schemas.openxmlformats.org/officeDocument/2006/relationships/image" Target="../media/image108.png"/><Relationship Id="rId20" Type="http://schemas.openxmlformats.org/officeDocument/2006/relationships/image" Target="../media/image112.png"/><Relationship Id="rId1" Type="http://schemas.openxmlformats.org/officeDocument/2006/relationships/slideLayout" Target="../slideLayouts/slideLayout1.xml"/><Relationship Id="rId6" Type="http://schemas.openxmlformats.org/officeDocument/2006/relationships/image" Target="../media/image98.png"/><Relationship Id="rId11" Type="http://schemas.openxmlformats.org/officeDocument/2006/relationships/image" Target="../media/image103.svg"/><Relationship Id="rId24" Type="http://schemas.openxmlformats.org/officeDocument/2006/relationships/image" Target="../media/image116.svg"/><Relationship Id="rId5" Type="http://schemas.openxmlformats.org/officeDocument/2006/relationships/image" Target="../media/image97.png"/><Relationship Id="rId15" Type="http://schemas.openxmlformats.org/officeDocument/2006/relationships/image" Target="../media/image107.svg"/><Relationship Id="rId23" Type="http://schemas.openxmlformats.org/officeDocument/2006/relationships/image" Target="../media/image115.png"/><Relationship Id="rId28" Type="http://schemas.openxmlformats.org/officeDocument/2006/relationships/image" Target="../media/image120.svg"/><Relationship Id="rId10" Type="http://schemas.openxmlformats.org/officeDocument/2006/relationships/image" Target="../media/image102.png"/><Relationship Id="rId19" Type="http://schemas.openxmlformats.org/officeDocument/2006/relationships/image" Target="../media/image111.svg"/><Relationship Id="rId4" Type="http://schemas.openxmlformats.org/officeDocument/2006/relationships/image" Target="../media/image96.png"/><Relationship Id="rId9" Type="http://schemas.openxmlformats.org/officeDocument/2006/relationships/image" Target="../media/image101.svg"/><Relationship Id="rId14" Type="http://schemas.openxmlformats.org/officeDocument/2006/relationships/image" Target="../media/image106.png"/><Relationship Id="rId22" Type="http://schemas.openxmlformats.org/officeDocument/2006/relationships/image" Target="../media/image114.svg"/><Relationship Id="rId27" Type="http://schemas.openxmlformats.org/officeDocument/2006/relationships/image" Target="../media/image1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7E3B7304-5AA3-4143-90F7-15292CF400D3}"/>
              </a:ext>
            </a:extLst>
          </p:cNvPr>
          <p:cNvPicPr>
            <a:picLocks noChangeAspect="1"/>
          </p:cNvPicPr>
          <p:nvPr/>
        </p:nvPicPr>
        <p:blipFill rotWithShape="1">
          <a:blip r:embed="rId2"/>
          <a:srcRect l="59124" r="8107" b="18058"/>
          <a:stretch/>
        </p:blipFill>
        <p:spPr>
          <a:xfrm>
            <a:off x="7208522" y="0"/>
            <a:ext cx="3995097" cy="5619565"/>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335279" y="803489"/>
            <a:ext cx="7195581" cy="1913255"/>
          </a:xfrm>
        </p:spPr>
        <p:txBody>
          <a:bodyPr anchor="b"/>
          <a:lstStyle/>
          <a:p>
            <a:pPr algn="l" rtl="0"/>
            <a:r>
              <a:rPr lang="es" b="1" i="0" u="none" baseline="0" dirty="0"/>
              <a:t>Presentación de Genie </a:t>
            </a:r>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1" y="2757000"/>
            <a:ext cx="6683355" cy="967740"/>
          </a:xfrm>
        </p:spPr>
        <p:txBody>
          <a:bodyPr>
            <a:normAutofit/>
          </a:bodyPr>
          <a:lstStyle/>
          <a:p>
            <a:pPr algn="l" rtl="0"/>
            <a:r>
              <a:rPr lang="es" b="1" i="0" u="none" baseline="0" dirty="0"/>
              <a:t>Nuestra historia, Diapositivas por departamento e Historias visuales</a:t>
            </a:r>
          </a:p>
        </p:txBody>
      </p:sp>
    </p:spTree>
    <p:extLst>
      <p:ext uri="{BB962C8B-B14F-4D97-AF65-F5344CB8AC3E}">
        <p14:creationId xmlns:p14="http://schemas.microsoft.com/office/powerpoint/2010/main" val="17358854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91290"/>
            <a:ext cx="11841481" cy="640080"/>
          </a:xfrm>
        </p:spPr>
        <p:txBody>
          <a:bodyPr lIns="0" tIns="0" rIns="0" bIns="0">
            <a:noAutofit/>
          </a:bodyPr>
          <a:lstStyle/>
          <a:p>
            <a:pPr algn="l" rtl="0"/>
            <a:r>
              <a:rPr lang="es" b="1" i="0" u="none" baseline="0"/>
              <a:t>Genie - Una marca Terex</a:t>
            </a:r>
          </a:p>
        </p:txBody>
      </p:sp>
      <p:sp>
        <p:nvSpPr>
          <p:cNvPr id="5" name="Rectangle 4">
            <a:extLst>
              <a:ext uri="{FF2B5EF4-FFF2-40B4-BE49-F238E27FC236}">
                <a16:creationId xmlns:a16="http://schemas.microsoft.com/office/drawing/2014/main" id="{04808D92-E60E-4033-8B3D-9680CBE3CFA5}"/>
              </a:ext>
            </a:extLst>
          </p:cNvPr>
          <p:cNvSpPr/>
          <p:nvPr/>
        </p:nvSpPr>
        <p:spPr>
          <a:xfrm>
            <a:off x="356335" y="1038968"/>
            <a:ext cx="11384277" cy="1384995"/>
          </a:xfrm>
          <a:prstGeom prst="rect">
            <a:avLst/>
          </a:prstGeom>
        </p:spPr>
        <p:txBody>
          <a:bodyPr wrap="square" lIns="0" tIns="0" rIns="0" bIns="0">
            <a:spAutoFit/>
          </a:bodyPr>
          <a:lstStyle/>
          <a:p>
            <a:pPr algn="l" rtl="0"/>
            <a:r>
              <a:rPr lang="es"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Terex Corporation es un fabricante global de plataformas elevadoras y equipos de manipulación de materiales. Diseñamos, fabricamos y brindamos soporte a productos utilizados en aplicaciones de construcción, mantenimiento, fabricación, energía, minería y gestión de materiales. Nuestros productos se fabrican en Norteamérica, Centroamérica, Europa y Asia y se venden en todo el mundo. Nos comprometemos con los clientes en todas las fases del ciclo de vida de sus productos.</a:t>
            </a:r>
            <a:endParaRPr lang="es" b="1" dirty="0">
              <a:solidFill>
                <a:schemeClr val="accent3">
                  <a:lumMod val="50000"/>
                </a:schemeClr>
              </a:solidFill>
              <a:effectLst/>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2B4693EB-CF1C-42CA-9FBC-C561DA235300}"/>
              </a:ext>
            </a:extLst>
          </p:cNvPr>
          <p:cNvSpPr/>
          <p:nvPr/>
        </p:nvSpPr>
        <p:spPr>
          <a:xfrm>
            <a:off x="350518" y="2721502"/>
            <a:ext cx="2550079" cy="897682"/>
          </a:xfrm>
          <a:prstGeom prst="rect">
            <a:avLst/>
          </a:prstGeom>
        </p:spPr>
        <p:txBody>
          <a:bodyPr wrap="square" lIns="0" tIns="0" rIns="0" bIns="0">
            <a:spAutoFit/>
          </a:bodyPr>
          <a:lstStyle/>
          <a:p>
            <a:pPr algn="l" rtl="0">
              <a:spcAft>
                <a:spcPts val="1000"/>
              </a:spcAft>
            </a:pPr>
            <a:r>
              <a:rPr lang="es" b="1" i="0" u="none" baseline="0">
                <a:solidFill>
                  <a:schemeClr val="bg2"/>
                </a:solidFill>
              </a:rPr>
              <a:t>Nuestro objetivo</a:t>
            </a:r>
            <a:endParaRPr lang="es">
              <a:solidFill>
                <a:schemeClr val="bg2"/>
              </a:solidFill>
            </a:endParaRPr>
          </a:p>
          <a:p>
            <a:pPr algn="l" rtl="0"/>
            <a:r>
              <a:rPr lang="es" sz="1600" b="0" i="0" u="none" baseline="0">
                <a:solidFill>
                  <a:schemeClr val="accent3">
                    <a:lumMod val="50000"/>
                  </a:schemeClr>
                </a:solidFill>
              </a:rPr>
              <a:t>Ayudar a mejorar la vida </a:t>
            </a:r>
            <a:br>
              <a:rPr lang="es" sz="1600">
                <a:solidFill>
                  <a:schemeClr val="accent3">
                    <a:lumMod val="50000"/>
                  </a:schemeClr>
                </a:solidFill>
              </a:rPr>
            </a:br>
            <a:r>
              <a:rPr lang="es" sz="1600" b="0" i="0" u="none" baseline="0">
                <a:solidFill>
                  <a:schemeClr val="accent3">
                    <a:lumMod val="50000"/>
                  </a:schemeClr>
                </a:solidFill>
              </a:rPr>
              <a:t>de las personas de todo el mundo</a:t>
            </a:r>
          </a:p>
        </p:txBody>
      </p:sp>
      <p:pic>
        <p:nvPicPr>
          <p:cNvPr id="15" name="Picture 14">
            <a:extLst>
              <a:ext uri="{FF2B5EF4-FFF2-40B4-BE49-F238E27FC236}">
                <a16:creationId xmlns:a16="http://schemas.microsoft.com/office/drawing/2014/main" id="{EC2B985F-ECEE-4824-ACB2-1F75B786EA15}"/>
              </a:ext>
            </a:extLst>
          </p:cNvPr>
          <p:cNvPicPr>
            <a:picLocks noChangeAspect="1"/>
          </p:cNvPicPr>
          <p:nvPr/>
        </p:nvPicPr>
        <p:blipFill rotWithShape="1">
          <a:blip r:embed="rId3"/>
          <a:srcRect t="5935" b="59"/>
          <a:stretch/>
        </p:blipFill>
        <p:spPr>
          <a:xfrm>
            <a:off x="7596719" y="2998501"/>
            <a:ext cx="4046192" cy="2751523"/>
          </a:xfrm>
          <a:prstGeom prst="rect">
            <a:avLst/>
          </a:prstGeom>
        </p:spPr>
      </p:pic>
      <p:pic>
        <p:nvPicPr>
          <p:cNvPr id="4" name="Graphic 3">
            <a:extLst>
              <a:ext uri="{FF2B5EF4-FFF2-40B4-BE49-F238E27FC236}">
                <a16:creationId xmlns:a16="http://schemas.microsoft.com/office/drawing/2014/main" id="{E2252873-ADEE-C84D-930A-885C0706533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88762" y="352269"/>
            <a:ext cx="2351850" cy="391975"/>
          </a:xfrm>
          <a:prstGeom prst="rect">
            <a:avLst/>
          </a:prstGeom>
        </p:spPr>
      </p:pic>
      <p:sp>
        <p:nvSpPr>
          <p:cNvPr id="11" name="Rectangle 10">
            <a:extLst>
              <a:ext uri="{FF2B5EF4-FFF2-40B4-BE49-F238E27FC236}">
                <a16:creationId xmlns:a16="http://schemas.microsoft.com/office/drawing/2014/main" id="{531A0BCA-01E3-E040-ADDF-EF65138F36C3}"/>
              </a:ext>
            </a:extLst>
          </p:cNvPr>
          <p:cNvSpPr/>
          <p:nvPr/>
        </p:nvSpPr>
        <p:spPr>
          <a:xfrm>
            <a:off x="350518" y="3944763"/>
            <a:ext cx="2550079" cy="1636345"/>
          </a:xfrm>
          <a:prstGeom prst="rect">
            <a:avLst/>
          </a:prstGeom>
        </p:spPr>
        <p:txBody>
          <a:bodyPr wrap="square" lIns="0" tIns="0" rIns="0" bIns="0">
            <a:spAutoFit/>
          </a:bodyPr>
          <a:lstStyle/>
          <a:p>
            <a:pPr algn="l" rtl="0">
              <a:spcAft>
                <a:spcPts val="1000"/>
              </a:spcAft>
            </a:pPr>
            <a:r>
              <a:rPr lang="es" b="1" i="0" u="none" baseline="0">
                <a:solidFill>
                  <a:schemeClr val="bg2"/>
                </a:solidFill>
              </a:rPr>
              <a:t>Nuestra misión</a:t>
            </a:r>
            <a:endParaRPr lang="es">
              <a:solidFill>
                <a:schemeClr val="bg2"/>
              </a:solidFill>
            </a:endParaRPr>
          </a:p>
          <a:p>
            <a:pPr algn="l" rtl="0"/>
            <a:r>
              <a:rPr lang="es" sz="1600" b="0" i="0" u="none" baseline="0">
                <a:solidFill>
                  <a:schemeClr val="accent3">
                    <a:lumMod val="50000"/>
                  </a:schemeClr>
                </a:solidFill>
              </a:rPr>
              <a:t>Proporcionar soluciones para nuestros clientes de maquinaria y productos industriales que generen una productividad superior y un mayor retorno de la inversión. </a:t>
            </a:r>
          </a:p>
        </p:txBody>
      </p:sp>
      <p:sp>
        <p:nvSpPr>
          <p:cNvPr id="13" name="Text Placeholder 6">
            <a:extLst>
              <a:ext uri="{FF2B5EF4-FFF2-40B4-BE49-F238E27FC236}">
                <a16:creationId xmlns:a16="http://schemas.microsoft.com/office/drawing/2014/main" id="{5CEE9677-D98D-E34C-807F-EB7B60640D3D}"/>
              </a:ext>
            </a:extLst>
          </p:cNvPr>
          <p:cNvSpPr txBox="1">
            <a:spLocks/>
          </p:cNvSpPr>
          <p:nvPr/>
        </p:nvSpPr>
        <p:spPr>
          <a:xfrm>
            <a:off x="3207175" y="2717952"/>
            <a:ext cx="3899964" cy="3200876"/>
          </a:xfrm>
          <a:prstGeom prst="rect">
            <a:avLst/>
          </a:prstGeom>
        </p:spPr>
        <p:txBody>
          <a:bodyPr lIns="0" tIns="0" rIns="0" bIns="0">
            <a:noAutofit/>
          </a:bodyPr>
          <a:lstStyle>
            <a:lvl1pPr marL="198438" indent="-198438" algn="l" defTabSz="914400" rtl="0" eaLnBrk="1" latinLnBrk="0" hangingPunct="1">
              <a:lnSpc>
                <a:spcPct val="100000"/>
              </a:lnSpc>
              <a:spcBef>
                <a:spcPts val="1000"/>
              </a:spcBef>
              <a:buSzPct val="110000"/>
              <a:buFontTx/>
              <a:buBlip>
                <a:blip r:embed="rId6">
                  <a:extLst>
                    <a:ext uri="{96DAC541-7B7A-43D3-8B79-37D633B846F1}">
                      <asvg:svgBlip xmlns:asvg="http://schemas.microsoft.com/office/drawing/2016/SVG/main" r:embed="rId7"/>
                    </a:ext>
                  </a:extLst>
                </a:blip>
              </a:buBlip>
              <a:tabLst/>
              <a:defRPr sz="1452" kern="1200">
                <a:solidFill>
                  <a:schemeClr val="accent3">
                    <a:lumMod val="50000"/>
                  </a:schemeClr>
                </a:solidFill>
                <a:latin typeface="+mn-lt"/>
                <a:ea typeface="+mn-ea"/>
                <a:cs typeface="+mn-cs"/>
              </a:defRPr>
            </a:lvl1pPr>
            <a:lvl2pPr marL="737248"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2pPr>
            <a:lvl3pPr marL="1474499"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3pPr>
            <a:lvl4pPr marL="2211748" indent="0" algn="l" defTabSz="914400" rtl="0" eaLnBrk="1" latinLnBrk="0" hangingPunct="1">
              <a:lnSpc>
                <a:spcPct val="90000"/>
              </a:lnSpc>
              <a:spcBef>
                <a:spcPts val="500"/>
              </a:spcBef>
              <a:buFont typeface="Arial" panose="020B0604020202020204" pitchFamily="34" charset="0"/>
              <a:buNone/>
              <a:defRPr sz="1600" kern="1200">
                <a:solidFill>
                  <a:schemeClr val="accent3">
                    <a:lumMod val="50000"/>
                  </a:schemeClr>
                </a:solidFill>
                <a:latin typeface="+mn-lt"/>
                <a:ea typeface="+mn-ea"/>
                <a:cs typeface="+mn-cs"/>
              </a:defRPr>
            </a:lvl4pPr>
            <a:lvl5pPr marL="2948998" indent="0" algn="l" defTabSz="914400" rtl="0" eaLnBrk="1" latinLnBrk="0" hangingPunct="1">
              <a:lnSpc>
                <a:spcPct val="90000"/>
              </a:lnSpc>
              <a:spcBef>
                <a:spcPts val="500"/>
              </a:spcBef>
              <a:buFont typeface="Arial" panose="020B0604020202020204" pitchFamily="34" charset="0"/>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indent="0" algn="l" rtl="0">
              <a:buNone/>
              <a:defRPr/>
            </a:pPr>
            <a:r>
              <a:rPr lang="es" sz="1800" b="1" i="0" u="none" baseline="0">
                <a:solidFill>
                  <a:schemeClr val="bg2"/>
                </a:solidFill>
              </a:rPr>
              <a:t>Nuestra visión</a:t>
            </a:r>
            <a:endParaRPr kumimoji="0" lang="es" sz="1800" b="0" i="0" u="none" strike="noStrike" kern="1200" cap="none" spc="0" normalizeH="0" baseline="0" noProof="0">
              <a:ln>
                <a:noFill/>
              </a:ln>
              <a:solidFill>
                <a:srgbClr val="C1C6C8">
                  <a:lumMod val="50000"/>
                </a:srgbClr>
              </a:solidFill>
              <a:effectLst/>
              <a:uLnTx/>
              <a:uFillTx/>
              <a:latin typeface="Arial" panose="020B0604020202020204"/>
              <a:ea typeface="+mn-ea"/>
              <a:cs typeface="+mn-cs"/>
            </a:endParaRPr>
          </a:p>
          <a:p>
            <a:pPr marL="271463" lvl="0" indent="-265113" algn="l" rtl="0">
              <a:defRPr/>
            </a:pPr>
            <a:r>
              <a:rPr lang="es" sz="1600" b="1" i="0" u="none" baseline="0"/>
              <a:t>Cliente</a:t>
            </a:r>
            <a:r>
              <a:rPr lang="es" sz="1600" b="0" i="0" u="none" baseline="0"/>
              <a:t> – ser el referente del sector con la mejor atención y el mejor soporte según la opinión de nuestros clientes</a:t>
            </a:r>
          </a:p>
          <a:p>
            <a:pPr marL="271463" lvl="0" indent="-265113" algn="l" rtl="0">
              <a:spcBef>
                <a:spcPts val="1600"/>
              </a:spcBef>
              <a:defRPr/>
            </a:pPr>
            <a:r>
              <a:rPr lang="es" sz="1600" b="1" i="0" u="none" baseline="0"/>
              <a:t>Financiera</a:t>
            </a:r>
            <a:r>
              <a:rPr lang="es" sz="1600" b="0" i="0" u="none" baseline="0"/>
              <a:t> – ser la empresa más rentable con el mejor ROIC del mercado</a:t>
            </a:r>
          </a:p>
          <a:p>
            <a:pPr marL="271463" lvl="0" indent="-265113" algn="l" rtl="0">
              <a:spcBef>
                <a:spcPts val="1600"/>
              </a:spcBef>
              <a:defRPr/>
            </a:pPr>
            <a:r>
              <a:rPr lang="es" sz="1600" b="0" i="0" u="none" baseline="0"/>
              <a:t>Miembros de equipo – ser el mejor lugar de trabajo del sector según los propios miembros </a:t>
            </a:r>
            <a:r>
              <a:rPr kumimoji="0" lang="es" sz="1600" b="0" i="0" u="none" strike="noStrike" kern="1200" cap="none" spc="0" normalizeH="0" baseline="0">
                <a:ln>
                  <a:noFill/>
                </a:ln>
                <a:effectLst/>
                <a:uLnTx/>
                <a:uFillTx/>
                <a:latin typeface="Arial" panose="020B0604020202020204"/>
                <a:ea typeface="+mn-ea"/>
                <a:cs typeface="+mn-cs"/>
              </a:rPr>
              <a:t>de equipos y por nuestra fiabilidad</a:t>
            </a:r>
          </a:p>
        </p:txBody>
      </p:sp>
      <p:sp>
        <p:nvSpPr>
          <p:cNvPr id="16" name="Rectangle 15">
            <a:extLst>
              <a:ext uri="{FF2B5EF4-FFF2-40B4-BE49-F238E27FC236}">
                <a16:creationId xmlns:a16="http://schemas.microsoft.com/office/drawing/2014/main" id="{69ECF127-6E16-0048-81CB-ED622F2C140D}"/>
              </a:ext>
            </a:extLst>
          </p:cNvPr>
          <p:cNvSpPr/>
          <p:nvPr/>
        </p:nvSpPr>
        <p:spPr>
          <a:xfrm>
            <a:off x="7607043" y="2721502"/>
            <a:ext cx="2550079" cy="276999"/>
          </a:xfrm>
          <a:prstGeom prst="rect">
            <a:avLst/>
          </a:prstGeom>
        </p:spPr>
        <p:txBody>
          <a:bodyPr wrap="square" lIns="0" tIns="0" rIns="0" bIns="0">
            <a:spAutoFit/>
          </a:bodyPr>
          <a:lstStyle/>
          <a:p>
            <a:pPr algn="l" rtl="0">
              <a:spcAft>
                <a:spcPts val="1000"/>
              </a:spcAft>
            </a:pPr>
            <a:r>
              <a:rPr lang="es" b="1" i="0" u="none" baseline="0">
                <a:solidFill>
                  <a:schemeClr val="bg2"/>
                </a:solidFill>
              </a:rPr>
              <a:t>Los Valores de Terex</a:t>
            </a:r>
            <a:endParaRPr lang="es" sz="1600">
              <a:solidFill>
                <a:schemeClr val="accent3">
                  <a:lumMod val="50000"/>
                </a:schemeClr>
              </a:solidFill>
            </a:endParaRPr>
          </a:p>
        </p:txBody>
      </p:sp>
      <p:sp>
        <p:nvSpPr>
          <p:cNvPr id="10" name="Slide Number Placeholder 5">
            <a:extLst>
              <a:ext uri="{FF2B5EF4-FFF2-40B4-BE49-F238E27FC236}">
                <a16:creationId xmlns:a16="http://schemas.microsoft.com/office/drawing/2014/main" id="{C345BB50-353E-5441-B682-BDA1C2F7F5D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20811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4C60D7E8-E377-E24E-B6B5-209BBDD4AD54}"/>
              </a:ext>
            </a:extLst>
          </p:cNvPr>
          <p:cNvSpPr>
            <a:spLocks noGrp="1"/>
          </p:cNvSpPr>
          <p:nvPr>
            <p:ph type="title"/>
          </p:nvPr>
        </p:nvSpPr>
        <p:spPr>
          <a:xfrm>
            <a:off x="350518" y="156440"/>
            <a:ext cx="11841481" cy="640080"/>
          </a:xfrm>
        </p:spPr>
        <p:txBody>
          <a:bodyPr/>
          <a:lstStyle/>
          <a:p>
            <a:pPr algn="l" rtl="0"/>
            <a:r>
              <a:rPr lang="es" b="1" i="0" u="none" baseline="0"/>
              <a:t>Distinciones de Genie en </a:t>
            </a:r>
          </a:p>
        </p:txBody>
      </p:sp>
      <p:sp>
        <p:nvSpPr>
          <p:cNvPr id="11" name="Text Placeholder 10">
            <a:extLst>
              <a:ext uri="{FF2B5EF4-FFF2-40B4-BE49-F238E27FC236}">
                <a16:creationId xmlns:a16="http://schemas.microsoft.com/office/drawing/2014/main" id="{65EA6F47-5B2E-5244-85CA-CC1C2B609981}"/>
              </a:ext>
            </a:extLst>
          </p:cNvPr>
          <p:cNvSpPr>
            <a:spLocks noGrp="1"/>
          </p:cNvSpPr>
          <p:nvPr>
            <p:ph type="body" sz="quarter" idx="10"/>
          </p:nvPr>
        </p:nvSpPr>
        <p:spPr>
          <a:xfrm>
            <a:off x="350204" y="654043"/>
            <a:ext cx="11841796" cy="452454"/>
          </a:xfrm>
        </p:spPr>
        <p:txBody>
          <a:bodyPr/>
          <a:lstStyle/>
          <a:p>
            <a:pPr algn="l" rtl="0"/>
            <a:r>
              <a:rPr lang="es" b="1" i="0" u="none" baseline="0"/>
              <a:t>2021</a:t>
            </a:r>
          </a:p>
        </p:txBody>
      </p:sp>
      <p:sp>
        <p:nvSpPr>
          <p:cNvPr id="13" name="Content Placeholder 21">
            <a:extLst>
              <a:ext uri="{FF2B5EF4-FFF2-40B4-BE49-F238E27FC236}">
                <a16:creationId xmlns:a16="http://schemas.microsoft.com/office/drawing/2014/main" id="{97DC2613-3CD6-3748-9BF0-38BEF6EBD944}"/>
              </a:ext>
            </a:extLst>
          </p:cNvPr>
          <p:cNvSpPr txBox="1">
            <a:spLocks/>
          </p:cNvSpPr>
          <p:nvPr/>
        </p:nvSpPr>
        <p:spPr>
          <a:xfrm>
            <a:off x="428976" y="1245215"/>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es" b="1" i="0" u="none" baseline="0">
                <a:solidFill>
                  <a:schemeClr val="bg1"/>
                </a:solidFill>
              </a:rPr>
              <a:t>Micro plataformas</a:t>
            </a:r>
            <a:br>
              <a:rPr lang="es" b="1">
                <a:solidFill>
                  <a:schemeClr val="bg1"/>
                </a:solidFill>
              </a:rPr>
            </a:br>
            <a:r>
              <a:rPr lang="es" b="1" i="0" u="none" baseline="0">
                <a:solidFill>
                  <a:schemeClr val="bg1"/>
                </a:solidFill>
              </a:rPr>
              <a:t>de tijera Genie</a:t>
            </a:r>
          </a:p>
        </p:txBody>
      </p:sp>
      <p:grpSp>
        <p:nvGrpSpPr>
          <p:cNvPr id="44" name="Group 43">
            <a:extLst>
              <a:ext uri="{FF2B5EF4-FFF2-40B4-BE49-F238E27FC236}">
                <a16:creationId xmlns:a16="http://schemas.microsoft.com/office/drawing/2014/main" id="{1CBA1C74-97A0-B548-B4DF-263FBEED35C2}"/>
              </a:ext>
            </a:extLst>
          </p:cNvPr>
          <p:cNvGrpSpPr/>
          <p:nvPr/>
        </p:nvGrpSpPr>
        <p:grpSpPr>
          <a:xfrm>
            <a:off x="507993" y="1312096"/>
            <a:ext cx="774291" cy="804300"/>
            <a:chOff x="507993" y="1312096"/>
            <a:chExt cx="774291" cy="804300"/>
          </a:xfrm>
        </p:grpSpPr>
        <p:sp>
          <p:nvSpPr>
            <p:cNvPr id="14" name="Rounded Rectangle 13">
              <a:extLst>
                <a:ext uri="{FF2B5EF4-FFF2-40B4-BE49-F238E27FC236}">
                  <a16:creationId xmlns:a16="http://schemas.microsoft.com/office/drawing/2014/main" id="{76419674-FD3C-D04D-8CB9-CDF303EB9281}"/>
                </a:ext>
              </a:extLst>
            </p:cNvPr>
            <p:cNvSpPr/>
            <p:nvPr/>
          </p:nvSpPr>
          <p:spPr>
            <a:xfrm>
              <a:off x="507993" y="1312096"/>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pic>
          <p:nvPicPr>
            <p:cNvPr id="15" name="Picture Placeholder 6" descr="A picture containing blue&#10;&#10;Description automatically generated">
              <a:extLst>
                <a:ext uri="{FF2B5EF4-FFF2-40B4-BE49-F238E27FC236}">
                  <a16:creationId xmlns:a16="http://schemas.microsoft.com/office/drawing/2014/main" id="{BD0422A0-BF5C-5442-A6D4-26F6338C678F}"/>
                </a:ext>
              </a:extLst>
            </p:cNvPr>
            <p:cNvPicPr>
              <a:picLocks noChangeAspect="1"/>
            </p:cNvPicPr>
            <p:nvPr/>
          </p:nvPicPr>
          <p:blipFill>
            <a:blip r:embed="rId2"/>
            <a:srcRect l="6573" r="6573"/>
            <a:stretch>
              <a:fillRect/>
            </a:stretch>
          </p:blipFill>
          <p:spPr>
            <a:xfrm>
              <a:off x="630884" y="1354880"/>
              <a:ext cx="528508" cy="761516"/>
            </a:xfrm>
            <a:prstGeom prst="rect">
              <a:avLst/>
            </a:prstGeom>
          </p:spPr>
        </p:pic>
      </p:grpSp>
      <p:sp>
        <p:nvSpPr>
          <p:cNvPr id="16" name="Rectangle: Top Corners Rounded 7">
            <a:extLst>
              <a:ext uri="{FF2B5EF4-FFF2-40B4-BE49-F238E27FC236}">
                <a16:creationId xmlns:a16="http://schemas.microsoft.com/office/drawing/2014/main" id="{EE16666F-1236-A249-84D4-11F038F07522}"/>
              </a:ext>
            </a:extLst>
          </p:cNvPr>
          <p:cNvSpPr/>
          <p:nvPr/>
        </p:nvSpPr>
        <p:spPr>
          <a:xfrm>
            <a:off x="428976" y="2197510"/>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es" sz="1100" b="0" i="0" u="none" baseline="0">
                <a:solidFill>
                  <a:schemeClr val="accent3">
                    <a:lumMod val="50000"/>
                  </a:schemeClr>
                </a:solidFill>
              </a:rPr>
              <a:t>"Innovative </a:t>
            </a:r>
            <a:br>
              <a:rPr lang="es" sz="1100">
                <a:solidFill>
                  <a:schemeClr val="accent3">
                    <a:lumMod val="50000"/>
                  </a:schemeClr>
                </a:solidFill>
              </a:rPr>
            </a:br>
            <a:r>
              <a:rPr lang="es" sz="1100" b="0" i="0" u="none" baseline="0">
                <a:solidFill>
                  <a:schemeClr val="accent3">
                    <a:lumMod val="50000"/>
                  </a:schemeClr>
                </a:solidFill>
              </a:rPr>
              <a:t>Iron Award" </a:t>
            </a:r>
            <a:r>
              <a:rPr lang="es" sz="1100" b="0" i="0" u="none" baseline="0">
                <a:solidFill>
                  <a:schemeClr val="bg2"/>
                </a:solidFill>
                <a:hlinkClick r:id="rId5">
                  <a:extLst>
                    <a:ext uri="{A12FA001-AC4F-418D-AE19-62706E023703}">
                      <ahyp:hlinkClr xmlns:ahyp="http://schemas.microsoft.com/office/drawing/2018/hyperlinkcolor" val="tx"/>
                    </a:ext>
                  </a:extLst>
                </a:hlinkClick>
              </a:rPr>
              <a:t>de Compact Equipment</a:t>
            </a:r>
            <a:r>
              <a:rPr lang="es" sz="1100" b="0" i="0" u="none" baseline="0">
                <a:solidFill>
                  <a:schemeClr val="accent3">
                    <a:lumMod val="50000"/>
                  </a:schemeClr>
                </a:solidFill>
                <a:hlinkClick r:id="rId5">
                  <a:extLst>
                    <a:ext uri="{A12FA001-AC4F-418D-AE19-62706E023703}">
                      <ahyp:hlinkClr xmlns:ahyp="http://schemas.microsoft.com/office/drawing/2018/hyperlinkcolor" val="tx"/>
                    </a:ext>
                  </a:extLst>
                </a:hlinkClick>
              </a:rPr>
              <a:t>  </a:t>
            </a:r>
            <a:endParaRPr lang="es" sz="1100">
              <a:solidFill>
                <a:schemeClr val="accent3">
                  <a:lumMod val="50000"/>
                </a:schemeClr>
              </a:solidFill>
            </a:endParaRPr>
          </a:p>
          <a:p>
            <a:pPr marL="171450" indent="-171450" algn="l" rtl="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es" sz="1100" b="0" i="0" u="none" baseline="0">
                <a:solidFill>
                  <a:schemeClr val="accent3">
                    <a:lumMod val="50000"/>
                  </a:schemeClr>
                </a:solidFill>
              </a:rPr>
              <a:t>"Top 100 nuevos productos de </a:t>
            </a:r>
            <a:br>
              <a:rPr lang="es" sz="1100">
                <a:solidFill>
                  <a:schemeClr val="accent3">
                    <a:lumMod val="50000"/>
                  </a:schemeClr>
                </a:solidFill>
              </a:rPr>
            </a:br>
            <a:r>
              <a:rPr lang="es" sz="1100" b="0" i="0" u="none" baseline="0">
                <a:solidFill>
                  <a:schemeClr val="accent3">
                    <a:lumMod val="50000"/>
                  </a:schemeClr>
                </a:solidFill>
              </a:rPr>
              <a:t>2021" de </a:t>
            </a:r>
            <a:r>
              <a:rPr lang="es" sz="1100" b="0" i="0" u="none" baseline="0">
                <a:solidFill>
                  <a:schemeClr val="bg2"/>
                </a:solidFill>
                <a:hlinkClick r:id="rId6">
                  <a:extLst>
                    <a:ext uri="{A12FA001-AC4F-418D-AE19-62706E023703}">
                      <ahyp:hlinkClr xmlns:ahyp="http://schemas.microsoft.com/office/drawing/2018/hyperlinkcolor" val="tx"/>
                    </a:ext>
                  </a:extLst>
                </a:hlinkClick>
              </a:rPr>
              <a:t>Construction Equipment </a:t>
            </a:r>
            <a:endParaRPr lang="es" sz="1100">
              <a:solidFill>
                <a:schemeClr val="bg2"/>
              </a:solidFill>
            </a:endParaRPr>
          </a:p>
          <a:p>
            <a:pPr marL="171450" indent="-171450" algn="l" rtl="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es" sz="1100" b="0" i="0" u="none" baseline="0">
                <a:solidFill>
                  <a:schemeClr val="accent3">
                    <a:lumMod val="50000"/>
                  </a:schemeClr>
                </a:solidFill>
              </a:rPr>
              <a:t>"Elección del Editor" de </a:t>
            </a:r>
            <a:r>
              <a:rPr lang="es" sz="1100" b="0" i="0" u="none" baseline="0">
                <a:solidFill>
                  <a:schemeClr val="bg2"/>
                </a:solidFill>
                <a:hlinkClick r:id="rId7">
                  <a:extLst>
                    <a:ext uri="{A12FA001-AC4F-418D-AE19-62706E023703}">
                      <ahyp:hlinkClr xmlns:ahyp="http://schemas.microsoft.com/office/drawing/2018/hyperlinkcolor" val="tx"/>
                    </a:ext>
                  </a:extLst>
                </a:hlinkClick>
              </a:rPr>
              <a:t>Rental Magazine </a:t>
            </a:r>
            <a:endParaRPr lang="es" sz="1100">
              <a:solidFill>
                <a:schemeClr val="bg2"/>
              </a:solidFill>
            </a:endParaRPr>
          </a:p>
        </p:txBody>
      </p:sp>
      <p:sp>
        <p:nvSpPr>
          <p:cNvPr id="17" name="Content Placeholder 21">
            <a:extLst>
              <a:ext uri="{FF2B5EF4-FFF2-40B4-BE49-F238E27FC236}">
                <a16:creationId xmlns:a16="http://schemas.microsoft.com/office/drawing/2014/main" id="{47953FFE-1D6E-C24F-84C0-5E4D105A337E}"/>
              </a:ext>
            </a:extLst>
          </p:cNvPr>
          <p:cNvSpPr txBox="1">
            <a:spLocks/>
          </p:cNvSpPr>
          <p:nvPr/>
        </p:nvSpPr>
        <p:spPr>
          <a:xfrm>
            <a:off x="3293850"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es" b="1" i="0" u="none" baseline="0">
                <a:solidFill>
                  <a:schemeClr val="bg1"/>
                </a:solidFill>
              </a:rPr>
              <a:t>Genie S-60 J </a:t>
            </a:r>
            <a:br>
              <a:rPr lang="es" b="1">
                <a:solidFill>
                  <a:schemeClr val="bg1"/>
                </a:solidFill>
              </a:rPr>
            </a:br>
            <a:r>
              <a:rPr lang="es" b="1" i="0" u="none" baseline="0">
                <a:solidFill>
                  <a:schemeClr val="bg1"/>
                </a:solidFill>
              </a:rPr>
              <a:t>y S-65 HF </a:t>
            </a:r>
          </a:p>
        </p:txBody>
      </p:sp>
      <p:sp>
        <p:nvSpPr>
          <p:cNvPr id="19" name="Rectangle: Top Corners Rounded 7">
            <a:extLst>
              <a:ext uri="{FF2B5EF4-FFF2-40B4-BE49-F238E27FC236}">
                <a16:creationId xmlns:a16="http://schemas.microsoft.com/office/drawing/2014/main" id="{461B46DE-072C-CE4D-986C-6743665A418D}"/>
              </a:ext>
            </a:extLst>
          </p:cNvPr>
          <p:cNvSpPr/>
          <p:nvPr/>
        </p:nvSpPr>
        <p:spPr>
          <a:xfrm>
            <a:off x="3293850"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es" sz="1100" b="0" i="0" u="none" baseline="0">
                <a:solidFill>
                  <a:schemeClr val="accent3">
                    <a:lumMod val="50000"/>
                  </a:schemeClr>
                </a:solidFill>
              </a:rPr>
              <a:t>"Top 50 nuevos productos de </a:t>
            </a:r>
            <a:br>
              <a:rPr lang="es" sz="1100">
                <a:solidFill>
                  <a:schemeClr val="accent3">
                    <a:lumMod val="50000"/>
                  </a:schemeClr>
                </a:solidFill>
              </a:rPr>
            </a:br>
            <a:r>
              <a:rPr lang="es" sz="1100" b="0" i="0" u="none" baseline="0">
                <a:solidFill>
                  <a:schemeClr val="accent3">
                    <a:lumMod val="50000"/>
                  </a:schemeClr>
                </a:solidFill>
              </a:rPr>
              <a:t>2021" de </a:t>
            </a:r>
            <a:r>
              <a:rPr lang="es" sz="1100" b="0" i="0" u="none" baseline="0">
                <a:solidFill>
                  <a:schemeClr val="bg2"/>
                </a:solidFill>
                <a:hlinkClick r:id="rId8">
                  <a:extLst>
                    <a:ext uri="{A12FA001-AC4F-418D-AE19-62706E023703}">
                      <ahyp:hlinkClr xmlns:ahyp="http://schemas.microsoft.com/office/drawing/2018/hyperlinkcolor" val="tx"/>
                    </a:ext>
                  </a:extLst>
                </a:hlinkClick>
              </a:rPr>
              <a:t>Equipment Today </a:t>
            </a:r>
            <a:endParaRPr lang="es"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es" sz="1100" b="0" i="0" u="none" baseline="0">
                <a:solidFill>
                  <a:schemeClr val="accent3">
                    <a:lumMod val="50000"/>
                  </a:schemeClr>
                </a:solidFill>
              </a:rPr>
              <a:t>Premio "Elección del Contratista"</a:t>
            </a:r>
            <a:br>
              <a:rPr lang="es" sz="1100">
                <a:solidFill>
                  <a:schemeClr val="accent3">
                    <a:lumMod val="50000"/>
                  </a:schemeClr>
                </a:solidFill>
              </a:rPr>
            </a:br>
            <a:r>
              <a:rPr lang="es" sz="1100" b="0" i="0" u="none" baseline="0">
                <a:solidFill>
                  <a:schemeClr val="accent3">
                    <a:lumMod val="50000"/>
                  </a:schemeClr>
                </a:solidFill>
              </a:rPr>
              <a:t>de </a:t>
            </a:r>
            <a:r>
              <a:rPr lang="es" sz="1100" b="0" i="0" u="none" baseline="0">
                <a:solidFill>
                  <a:schemeClr val="bg2"/>
                </a:solidFill>
                <a:hlinkClick r:id="rId9">
                  <a:extLst>
                    <a:ext uri="{A12FA001-AC4F-418D-AE19-62706E023703}">
                      <ahyp:hlinkClr xmlns:ahyp="http://schemas.microsoft.com/office/drawing/2018/hyperlinkcolor" val="tx"/>
                    </a:ext>
                  </a:extLst>
                </a:hlinkClick>
              </a:rPr>
              <a:t>Roads &amp; Bridges Magazine </a:t>
            </a:r>
            <a:endParaRPr lang="es" sz="1100">
              <a:solidFill>
                <a:schemeClr val="bg2"/>
              </a:solidFill>
            </a:endParaRPr>
          </a:p>
        </p:txBody>
      </p:sp>
      <p:sp>
        <p:nvSpPr>
          <p:cNvPr id="20" name="Content Placeholder 21">
            <a:extLst>
              <a:ext uri="{FF2B5EF4-FFF2-40B4-BE49-F238E27FC236}">
                <a16:creationId xmlns:a16="http://schemas.microsoft.com/office/drawing/2014/main" id="{A43CDBC3-C104-104F-8DEA-27B0AE17BB92}"/>
              </a:ext>
            </a:extLst>
          </p:cNvPr>
          <p:cNvSpPr txBox="1">
            <a:spLocks/>
          </p:cNvSpPr>
          <p:nvPr/>
        </p:nvSpPr>
        <p:spPr>
          <a:xfrm>
            <a:off x="6195758"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es" b="1" i="0" u="none" baseline="0">
                <a:solidFill>
                  <a:schemeClr val="bg1"/>
                </a:solidFill>
              </a:rPr>
              <a:t>"Premio a la Mayor Retención de Valor" </a:t>
            </a:r>
          </a:p>
        </p:txBody>
      </p:sp>
      <p:sp>
        <p:nvSpPr>
          <p:cNvPr id="21" name="Rounded Rectangle 20">
            <a:extLst>
              <a:ext uri="{FF2B5EF4-FFF2-40B4-BE49-F238E27FC236}">
                <a16:creationId xmlns:a16="http://schemas.microsoft.com/office/drawing/2014/main" id="{1D22047E-8E6E-5D46-A05A-58DD7C1DBE15}"/>
              </a:ext>
            </a:extLst>
          </p:cNvPr>
          <p:cNvSpPr/>
          <p:nvPr/>
        </p:nvSpPr>
        <p:spPr>
          <a:xfrm>
            <a:off x="6274775"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22" name="Rectangle: Top Corners Rounded 7">
            <a:extLst>
              <a:ext uri="{FF2B5EF4-FFF2-40B4-BE49-F238E27FC236}">
                <a16:creationId xmlns:a16="http://schemas.microsoft.com/office/drawing/2014/main" id="{26746061-2CA8-3249-B75E-DAC927B6DB9B}"/>
              </a:ext>
            </a:extLst>
          </p:cNvPr>
          <p:cNvSpPr/>
          <p:nvPr/>
        </p:nvSpPr>
        <p:spPr>
          <a:xfrm>
            <a:off x="6195758"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es" sz="1100" b="0" i="0" u="none" baseline="0">
                <a:solidFill>
                  <a:schemeClr val="accent3">
                    <a:lumMod val="50000"/>
                  </a:schemeClr>
                </a:solidFill>
              </a:rPr>
              <a:t>Plataformas articuladas Genie </a:t>
            </a:r>
            <a:br>
              <a:rPr lang="es" sz="1100">
                <a:solidFill>
                  <a:schemeClr val="accent3">
                    <a:lumMod val="50000"/>
                  </a:schemeClr>
                </a:solidFill>
              </a:rPr>
            </a:br>
            <a:r>
              <a:rPr lang="es" sz="1100" b="0" i="0" u="none" baseline="0">
                <a:solidFill>
                  <a:schemeClr val="accent3">
                    <a:lumMod val="50000"/>
                  </a:schemeClr>
                </a:solidFill>
              </a:rPr>
              <a:t>de </a:t>
            </a:r>
            <a:r>
              <a:rPr lang="es" sz="1100" b="0" i="0" u="none" baseline="0">
                <a:solidFill>
                  <a:schemeClr val="bg2"/>
                </a:solidFill>
                <a:hlinkClick r:id="rId10">
                  <a:extLst>
                    <a:ext uri="{A12FA001-AC4F-418D-AE19-62706E023703}">
                      <ahyp:hlinkClr xmlns:ahyp="http://schemas.microsoft.com/office/drawing/2018/hyperlinkcolor" val="tx"/>
                    </a:ext>
                  </a:extLst>
                </a:hlinkClick>
              </a:rPr>
              <a:t>Equipment Watch </a:t>
            </a:r>
            <a:endParaRPr lang="es"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es" sz="1100" b="0" i="0" u="none" baseline="0">
                <a:solidFill>
                  <a:schemeClr val="accent3">
                    <a:lumMod val="50000"/>
                  </a:schemeClr>
                </a:solidFill>
              </a:rPr>
              <a:t>Plataformas telescópicas Genie </a:t>
            </a:r>
            <a:br>
              <a:rPr lang="es" sz="1100">
                <a:solidFill>
                  <a:schemeClr val="accent3">
                    <a:lumMod val="50000"/>
                  </a:schemeClr>
                </a:solidFill>
              </a:rPr>
            </a:br>
            <a:r>
              <a:rPr lang="es" sz="1100" b="0" i="0" u="none" baseline="0">
                <a:solidFill>
                  <a:schemeClr val="accent3">
                    <a:lumMod val="50000"/>
                  </a:schemeClr>
                </a:solidFill>
              </a:rPr>
              <a:t>de </a:t>
            </a:r>
            <a:r>
              <a:rPr lang="es" sz="1100" b="0" i="0" u="none" baseline="0">
                <a:solidFill>
                  <a:schemeClr val="bg2"/>
                </a:solidFill>
                <a:hlinkClick r:id="rId10">
                  <a:extLst>
                    <a:ext uri="{A12FA001-AC4F-418D-AE19-62706E023703}">
                      <ahyp:hlinkClr xmlns:ahyp="http://schemas.microsoft.com/office/drawing/2018/hyperlinkcolor" val="tx"/>
                    </a:ext>
                  </a:extLst>
                </a:hlinkClick>
              </a:rPr>
              <a:t>Equipment Watch </a:t>
            </a:r>
            <a:endParaRPr lang="es"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es" sz="1100" b="0" i="0" u="none" baseline="0">
                <a:solidFill>
                  <a:schemeClr val="accent3">
                    <a:lumMod val="50000"/>
                  </a:schemeClr>
                </a:solidFill>
              </a:rPr>
              <a:t>Plataformas de tijera Genie </a:t>
            </a:r>
            <a:br>
              <a:rPr lang="es" sz="1100">
                <a:solidFill>
                  <a:schemeClr val="accent3">
                    <a:lumMod val="50000"/>
                  </a:schemeClr>
                </a:solidFill>
              </a:rPr>
            </a:br>
            <a:r>
              <a:rPr lang="es" sz="1100" b="0" i="0" u="none" baseline="0">
                <a:solidFill>
                  <a:schemeClr val="accent3">
                    <a:lumMod val="50000"/>
                  </a:schemeClr>
                </a:solidFill>
              </a:rPr>
              <a:t>de</a:t>
            </a:r>
            <a:r>
              <a:rPr lang="es" sz="1100" b="0" i="0" u="none" baseline="0">
                <a:solidFill>
                  <a:schemeClr val="bg2"/>
                </a:solidFill>
              </a:rPr>
              <a:t> </a:t>
            </a:r>
            <a:r>
              <a:rPr lang="es" sz="1100" b="0" i="0" u="none" baseline="0">
                <a:solidFill>
                  <a:schemeClr val="bg2"/>
                </a:solidFill>
                <a:hlinkClick r:id="rId10">
                  <a:extLst>
                    <a:ext uri="{A12FA001-AC4F-418D-AE19-62706E023703}">
                      <ahyp:hlinkClr xmlns:ahyp="http://schemas.microsoft.com/office/drawing/2018/hyperlinkcolor" val="tx"/>
                    </a:ext>
                  </a:extLst>
                </a:hlinkClick>
              </a:rPr>
              <a:t>Equipment Watch </a:t>
            </a:r>
            <a:endParaRPr lang="es" sz="1100">
              <a:solidFill>
                <a:schemeClr val="bg2"/>
              </a:solidFill>
            </a:endParaRPr>
          </a:p>
        </p:txBody>
      </p:sp>
      <p:sp>
        <p:nvSpPr>
          <p:cNvPr id="23" name="Content Placeholder 21">
            <a:extLst>
              <a:ext uri="{FF2B5EF4-FFF2-40B4-BE49-F238E27FC236}">
                <a16:creationId xmlns:a16="http://schemas.microsoft.com/office/drawing/2014/main" id="{36DF520D-FFA4-3442-8573-78244B9CBC71}"/>
              </a:ext>
            </a:extLst>
          </p:cNvPr>
          <p:cNvSpPr txBox="1">
            <a:spLocks/>
          </p:cNvSpPr>
          <p:nvPr/>
        </p:nvSpPr>
        <p:spPr>
          <a:xfrm>
            <a:off x="9060632"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es" b="1" i="0" u="none" baseline="0">
                <a:solidFill>
                  <a:schemeClr val="bg1"/>
                </a:solidFill>
              </a:rPr>
              <a:t>"Premio al Coste de Propiedad Más Bajo"</a:t>
            </a:r>
          </a:p>
        </p:txBody>
      </p:sp>
      <p:sp>
        <p:nvSpPr>
          <p:cNvPr id="24" name="Rounded Rectangle 23">
            <a:extLst>
              <a:ext uri="{FF2B5EF4-FFF2-40B4-BE49-F238E27FC236}">
                <a16:creationId xmlns:a16="http://schemas.microsoft.com/office/drawing/2014/main" id="{570F8073-2914-7744-9E0D-5857C0F65744}"/>
              </a:ext>
            </a:extLst>
          </p:cNvPr>
          <p:cNvSpPr/>
          <p:nvPr/>
        </p:nvSpPr>
        <p:spPr>
          <a:xfrm>
            <a:off x="9139649"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25" name="Rectangle: Top Corners Rounded 7">
            <a:extLst>
              <a:ext uri="{FF2B5EF4-FFF2-40B4-BE49-F238E27FC236}">
                <a16:creationId xmlns:a16="http://schemas.microsoft.com/office/drawing/2014/main" id="{8E6252C2-A296-7240-9677-AD6516C3EEE5}"/>
              </a:ext>
            </a:extLst>
          </p:cNvPr>
          <p:cNvSpPr/>
          <p:nvPr/>
        </p:nvSpPr>
        <p:spPr>
          <a:xfrm>
            <a:off x="9060632"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es" sz="1100" b="0" i="0" u="none" baseline="0">
                <a:solidFill>
                  <a:schemeClr val="accent3">
                    <a:lumMod val="50000"/>
                  </a:schemeClr>
                </a:solidFill>
              </a:rPr>
              <a:t>Plataformas articuladas Genie </a:t>
            </a:r>
            <a:br>
              <a:rPr lang="es" sz="1100">
                <a:solidFill>
                  <a:schemeClr val="accent3">
                    <a:lumMod val="50000"/>
                  </a:schemeClr>
                </a:solidFill>
              </a:rPr>
            </a:br>
            <a:r>
              <a:rPr lang="es" sz="1100" b="0" i="0" u="none" baseline="0">
                <a:solidFill>
                  <a:schemeClr val="accent3">
                    <a:lumMod val="50000"/>
                  </a:schemeClr>
                </a:solidFill>
              </a:rPr>
              <a:t>de </a:t>
            </a:r>
            <a:r>
              <a:rPr lang="es" sz="1100" b="0" i="0" u="none" baseline="0">
                <a:solidFill>
                  <a:schemeClr val="bg2"/>
                </a:solidFill>
                <a:hlinkClick r:id="rId11">
                  <a:extLst>
                    <a:ext uri="{A12FA001-AC4F-418D-AE19-62706E023703}">
                      <ahyp:hlinkClr xmlns:ahyp="http://schemas.microsoft.com/office/drawing/2018/hyperlinkcolor" val="tx"/>
                    </a:ext>
                  </a:extLst>
                </a:hlinkClick>
              </a:rPr>
              <a:t>Equipment Watch </a:t>
            </a:r>
            <a:endParaRPr lang="es" sz="1100">
              <a:solidFill>
                <a:schemeClr val="bg2"/>
              </a:solidFill>
            </a:endParaRPr>
          </a:p>
        </p:txBody>
      </p:sp>
      <p:grpSp>
        <p:nvGrpSpPr>
          <p:cNvPr id="43" name="Group 42">
            <a:extLst>
              <a:ext uri="{FF2B5EF4-FFF2-40B4-BE49-F238E27FC236}">
                <a16:creationId xmlns:a16="http://schemas.microsoft.com/office/drawing/2014/main" id="{062D21D7-913B-474B-9846-54A33F7E0B30}"/>
              </a:ext>
            </a:extLst>
          </p:cNvPr>
          <p:cNvGrpSpPr/>
          <p:nvPr/>
        </p:nvGrpSpPr>
        <p:grpSpPr>
          <a:xfrm>
            <a:off x="3372867" y="1323081"/>
            <a:ext cx="774291" cy="804299"/>
            <a:chOff x="3372867" y="1323081"/>
            <a:chExt cx="774291" cy="804299"/>
          </a:xfrm>
        </p:grpSpPr>
        <p:sp>
          <p:nvSpPr>
            <p:cNvPr id="18" name="Rounded Rectangle 17">
              <a:extLst>
                <a:ext uri="{FF2B5EF4-FFF2-40B4-BE49-F238E27FC236}">
                  <a16:creationId xmlns:a16="http://schemas.microsoft.com/office/drawing/2014/main" id="{9281CA32-AB7A-8446-B6B1-DD053C7C3487}"/>
                </a:ext>
              </a:extLst>
            </p:cNvPr>
            <p:cNvSpPr/>
            <p:nvPr/>
          </p:nvSpPr>
          <p:spPr>
            <a:xfrm>
              <a:off x="3372867"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pic>
          <p:nvPicPr>
            <p:cNvPr id="26" name="Picture Placeholder 8" descr="A picture containing transport, lawn mower, handcart&#10;&#10;Description automatically generated">
              <a:extLst>
                <a:ext uri="{FF2B5EF4-FFF2-40B4-BE49-F238E27FC236}">
                  <a16:creationId xmlns:a16="http://schemas.microsoft.com/office/drawing/2014/main" id="{DC18D980-A333-A448-9054-ED30570B8D64}"/>
                </a:ext>
              </a:extLst>
            </p:cNvPr>
            <p:cNvPicPr>
              <a:picLocks noChangeAspect="1"/>
            </p:cNvPicPr>
            <p:nvPr/>
          </p:nvPicPr>
          <p:blipFill>
            <a:blip r:embed="rId12"/>
            <a:srcRect l="7143" r="7143"/>
            <a:stretch>
              <a:fillRect/>
            </a:stretch>
          </p:blipFill>
          <p:spPr>
            <a:xfrm>
              <a:off x="3495725" y="1358903"/>
              <a:ext cx="508461" cy="732630"/>
            </a:xfrm>
            <a:prstGeom prst="rect">
              <a:avLst/>
            </a:prstGeom>
          </p:spPr>
        </p:pic>
      </p:grpSp>
      <p:pic>
        <p:nvPicPr>
          <p:cNvPr id="27" name="Picture Placeholder 10">
            <a:extLst>
              <a:ext uri="{FF2B5EF4-FFF2-40B4-BE49-F238E27FC236}">
                <a16:creationId xmlns:a16="http://schemas.microsoft.com/office/drawing/2014/main" id="{41EC378F-9FAA-5D4B-9B46-0EF4EE426DC1}"/>
              </a:ext>
            </a:extLst>
          </p:cNvPr>
          <p:cNvPicPr>
            <a:picLocks noChangeAspect="1"/>
          </p:cNvPicPr>
          <p:nvPr/>
        </p:nvPicPr>
        <p:blipFill rotWithShape="1">
          <a:blip r:embed="rId13"/>
          <a:srcRect t="-3523" b="-914"/>
          <a:stretch/>
        </p:blipFill>
        <p:spPr>
          <a:xfrm>
            <a:off x="6337920" y="1386892"/>
            <a:ext cx="648000" cy="648000"/>
          </a:xfrm>
          <a:prstGeom prst="rect">
            <a:avLst/>
          </a:prstGeom>
        </p:spPr>
      </p:pic>
      <p:pic>
        <p:nvPicPr>
          <p:cNvPr id="28" name="Picture Placeholder 12">
            <a:extLst>
              <a:ext uri="{FF2B5EF4-FFF2-40B4-BE49-F238E27FC236}">
                <a16:creationId xmlns:a16="http://schemas.microsoft.com/office/drawing/2014/main" id="{62A96C2C-FCEA-5F48-B889-6110972059EF}"/>
              </a:ext>
            </a:extLst>
          </p:cNvPr>
          <p:cNvPicPr>
            <a:picLocks noChangeAspect="1"/>
          </p:cNvPicPr>
          <p:nvPr/>
        </p:nvPicPr>
        <p:blipFill rotWithShape="1">
          <a:blip r:embed="rId14"/>
          <a:srcRect t="-911" b="-3524"/>
          <a:stretch/>
        </p:blipFill>
        <p:spPr>
          <a:xfrm>
            <a:off x="9202794" y="1397362"/>
            <a:ext cx="648000" cy="648000"/>
          </a:xfrm>
          <a:prstGeom prst="rect">
            <a:avLst/>
          </a:prstGeom>
        </p:spPr>
      </p:pic>
      <p:sp>
        <p:nvSpPr>
          <p:cNvPr id="29" name="Content Placeholder 21">
            <a:extLst>
              <a:ext uri="{FF2B5EF4-FFF2-40B4-BE49-F238E27FC236}">
                <a16:creationId xmlns:a16="http://schemas.microsoft.com/office/drawing/2014/main" id="{094B552C-AB3E-3144-AE41-0F8C52D0357D}"/>
              </a:ext>
            </a:extLst>
          </p:cNvPr>
          <p:cNvSpPr txBox="1">
            <a:spLocks/>
          </p:cNvSpPr>
          <p:nvPr/>
        </p:nvSpPr>
        <p:spPr>
          <a:xfrm>
            <a:off x="428976" y="3590207"/>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es" b="1" i="0" u="none" baseline="0">
                <a:solidFill>
                  <a:schemeClr val="bg1"/>
                </a:solidFill>
              </a:rPr>
              <a:t>"Premio del Comité Técnico"   </a:t>
            </a:r>
          </a:p>
        </p:txBody>
      </p:sp>
      <p:sp>
        <p:nvSpPr>
          <p:cNvPr id="30" name="Rectangle: Top Corners Rounded 7">
            <a:extLst>
              <a:ext uri="{FF2B5EF4-FFF2-40B4-BE49-F238E27FC236}">
                <a16:creationId xmlns:a16="http://schemas.microsoft.com/office/drawing/2014/main" id="{99069360-B450-D741-A92B-96278F4D0E2F}"/>
              </a:ext>
            </a:extLst>
          </p:cNvPr>
          <p:cNvSpPr/>
          <p:nvPr/>
        </p:nvSpPr>
        <p:spPr>
          <a:xfrm>
            <a:off x="428976"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es" sz="1100" b="0" i="0" u="none" baseline="0">
                <a:solidFill>
                  <a:schemeClr val="accent3">
                    <a:lumMod val="50000"/>
                  </a:schemeClr>
                </a:solidFill>
              </a:rPr>
              <a:t>Otorgado por la European Rental Association para destacar el gran trabajo de Genie para satisfacer las necesidades de las empresas de alquiler en materia de digitalización </a:t>
            </a:r>
          </a:p>
        </p:txBody>
      </p:sp>
      <p:sp>
        <p:nvSpPr>
          <p:cNvPr id="31" name="Content Placeholder 21">
            <a:extLst>
              <a:ext uri="{FF2B5EF4-FFF2-40B4-BE49-F238E27FC236}">
                <a16:creationId xmlns:a16="http://schemas.microsoft.com/office/drawing/2014/main" id="{4F464F2B-3C60-BC45-8622-4C9F826491F7}"/>
              </a:ext>
            </a:extLst>
          </p:cNvPr>
          <p:cNvSpPr txBox="1">
            <a:spLocks/>
          </p:cNvSpPr>
          <p:nvPr/>
        </p:nvSpPr>
        <p:spPr>
          <a:xfrm>
            <a:off x="3293850"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es" b="1" i="0" u="none" baseline="0">
                <a:solidFill>
                  <a:schemeClr val="bg1"/>
                </a:solidFill>
              </a:rPr>
              <a:t>"Miembro Asociado </a:t>
            </a:r>
            <a:br>
              <a:rPr lang="es" b="1">
                <a:solidFill>
                  <a:schemeClr val="bg1"/>
                </a:solidFill>
              </a:rPr>
            </a:br>
            <a:r>
              <a:rPr lang="es" b="1" i="0" u="none" baseline="0">
                <a:solidFill>
                  <a:schemeClr val="bg1"/>
                </a:solidFill>
              </a:rPr>
              <a:t>del año" </a:t>
            </a:r>
          </a:p>
        </p:txBody>
      </p:sp>
      <p:sp>
        <p:nvSpPr>
          <p:cNvPr id="33" name="Content Placeholder 21">
            <a:extLst>
              <a:ext uri="{FF2B5EF4-FFF2-40B4-BE49-F238E27FC236}">
                <a16:creationId xmlns:a16="http://schemas.microsoft.com/office/drawing/2014/main" id="{F21F3C99-D8FF-E243-9070-09343A555639}"/>
              </a:ext>
            </a:extLst>
          </p:cNvPr>
          <p:cNvSpPr txBox="1">
            <a:spLocks/>
          </p:cNvSpPr>
          <p:nvPr/>
        </p:nvSpPr>
        <p:spPr>
          <a:xfrm>
            <a:off x="6195758"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es" b="1" i="0" u="none" baseline="0">
                <a:solidFill>
                  <a:schemeClr val="bg1"/>
                </a:solidFill>
              </a:rPr>
              <a:t>Genie </a:t>
            </a:r>
            <a:br>
              <a:rPr lang="es" b="1">
                <a:solidFill>
                  <a:schemeClr val="bg1"/>
                </a:solidFill>
              </a:rPr>
            </a:br>
            <a:r>
              <a:rPr lang="es" b="1" i="0" u="none" baseline="0">
                <a:solidFill>
                  <a:schemeClr val="bg1"/>
                </a:solidFill>
              </a:rPr>
              <a:t>SX-135 XC  </a:t>
            </a:r>
          </a:p>
        </p:txBody>
      </p:sp>
      <p:sp>
        <p:nvSpPr>
          <p:cNvPr id="38" name="Rectangle: Top Corners Rounded 7">
            <a:extLst>
              <a:ext uri="{FF2B5EF4-FFF2-40B4-BE49-F238E27FC236}">
                <a16:creationId xmlns:a16="http://schemas.microsoft.com/office/drawing/2014/main" id="{8AF01F95-5469-FE46-9005-6251FCE3128C}"/>
              </a:ext>
            </a:extLst>
          </p:cNvPr>
          <p:cNvSpPr/>
          <p:nvPr/>
        </p:nvSpPr>
        <p:spPr>
          <a:xfrm>
            <a:off x="3293850"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es" sz="1100" b="0" i="0" u="none" baseline="0">
                <a:solidFill>
                  <a:schemeClr val="accent3">
                    <a:lumMod val="50000"/>
                  </a:schemeClr>
                </a:solidFill>
              </a:rPr>
              <a:t>Otorgado por la Texas Rental Association a miembros de la asociación que han hecho contribuciones extraordinarias para el éxito continuado de la Asociación </a:t>
            </a:r>
          </a:p>
        </p:txBody>
      </p:sp>
      <p:sp>
        <p:nvSpPr>
          <p:cNvPr id="39" name="Rectangle: Top Corners Rounded 7">
            <a:extLst>
              <a:ext uri="{FF2B5EF4-FFF2-40B4-BE49-F238E27FC236}">
                <a16:creationId xmlns:a16="http://schemas.microsoft.com/office/drawing/2014/main" id="{E5CCD934-497A-9F4C-8FCF-FEF9E2D0CAB8}"/>
              </a:ext>
            </a:extLst>
          </p:cNvPr>
          <p:cNvSpPr/>
          <p:nvPr/>
        </p:nvSpPr>
        <p:spPr>
          <a:xfrm>
            <a:off x="6195758"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es" sz="1100" b="0" i="0" u="none" baseline="0">
                <a:solidFill>
                  <a:schemeClr val="accent3">
                    <a:lumMod val="50000"/>
                  </a:schemeClr>
                </a:solidFill>
              </a:rPr>
              <a:t>Recibió un "Premio de Producto Inteligente" por parte de la Conferencia de Internet de la Industria de la Maquinaria de China, organizada por Huicong Publications y la Asociación de la Industria de la Maquinaria de Construcción de China </a:t>
            </a:r>
          </a:p>
          <a:p>
            <a:pPr marL="6350" algn="l" rtl="0">
              <a:spcBef>
                <a:spcPts val="0"/>
              </a:spcBef>
              <a:spcAft>
                <a:spcPts val="0"/>
              </a:spcAft>
            </a:pPr>
            <a:endParaRPr lang="es" sz="1100">
              <a:solidFill>
                <a:schemeClr val="accent3">
                  <a:lumMod val="50000"/>
                </a:schemeClr>
              </a:solidFill>
            </a:endParaRPr>
          </a:p>
        </p:txBody>
      </p:sp>
      <p:grpSp>
        <p:nvGrpSpPr>
          <p:cNvPr id="42" name="Group 41">
            <a:extLst>
              <a:ext uri="{FF2B5EF4-FFF2-40B4-BE49-F238E27FC236}">
                <a16:creationId xmlns:a16="http://schemas.microsoft.com/office/drawing/2014/main" id="{AB0008F9-E5E1-F240-9A8E-C6D9CA7457C9}"/>
              </a:ext>
            </a:extLst>
          </p:cNvPr>
          <p:cNvGrpSpPr/>
          <p:nvPr/>
        </p:nvGrpSpPr>
        <p:grpSpPr>
          <a:xfrm>
            <a:off x="6274775" y="3677728"/>
            <a:ext cx="774291" cy="809393"/>
            <a:chOff x="6274775" y="3677728"/>
            <a:chExt cx="774291" cy="809393"/>
          </a:xfrm>
        </p:grpSpPr>
        <p:sp>
          <p:nvSpPr>
            <p:cNvPr id="37" name="Rounded Rectangle 36">
              <a:extLst>
                <a:ext uri="{FF2B5EF4-FFF2-40B4-BE49-F238E27FC236}">
                  <a16:creationId xmlns:a16="http://schemas.microsoft.com/office/drawing/2014/main" id="{217C47E8-800A-1D4A-95DB-307E3930B959}"/>
                </a:ext>
              </a:extLst>
            </p:cNvPr>
            <p:cNvSpPr/>
            <p:nvPr/>
          </p:nvSpPr>
          <p:spPr>
            <a:xfrm>
              <a:off x="6274775"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pic>
          <p:nvPicPr>
            <p:cNvPr id="40" name="Picture Placeholder 26" descr="A picture containing transport, lawn mower&#10;&#10;Description automatically generated">
              <a:extLst>
                <a:ext uri="{FF2B5EF4-FFF2-40B4-BE49-F238E27FC236}">
                  <a16:creationId xmlns:a16="http://schemas.microsoft.com/office/drawing/2014/main" id="{55391AB6-2EDF-A044-AD46-6A3E45E4EAE4}"/>
                </a:ext>
              </a:extLst>
            </p:cNvPr>
            <p:cNvPicPr>
              <a:picLocks noChangeAspect="1"/>
            </p:cNvPicPr>
            <p:nvPr/>
          </p:nvPicPr>
          <p:blipFill>
            <a:blip r:embed="rId15"/>
            <a:srcRect t="1966" b="1966"/>
            <a:stretch>
              <a:fillRect/>
            </a:stretch>
          </p:blipFill>
          <p:spPr>
            <a:xfrm>
              <a:off x="6328760" y="3677728"/>
              <a:ext cx="549665" cy="792000"/>
            </a:xfrm>
            <a:prstGeom prst="rect">
              <a:avLst/>
            </a:prstGeom>
          </p:spPr>
        </p:pic>
      </p:grpSp>
      <p:grpSp>
        <p:nvGrpSpPr>
          <p:cNvPr id="45" name="Group 44">
            <a:extLst>
              <a:ext uri="{FF2B5EF4-FFF2-40B4-BE49-F238E27FC236}">
                <a16:creationId xmlns:a16="http://schemas.microsoft.com/office/drawing/2014/main" id="{418B2E75-8604-ED40-A3F2-9EE69319BD71}"/>
              </a:ext>
            </a:extLst>
          </p:cNvPr>
          <p:cNvGrpSpPr/>
          <p:nvPr/>
        </p:nvGrpSpPr>
        <p:grpSpPr>
          <a:xfrm>
            <a:off x="3372866" y="3682822"/>
            <a:ext cx="774292" cy="804299"/>
            <a:chOff x="3372866" y="3682822"/>
            <a:chExt cx="774292" cy="804299"/>
          </a:xfrm>
        </p:grpSpPr>
        <p:sp>
          <p:nvSpPr>
            <p:cNvPr id="36" name="Rounded Rectangle 35">
              <a:extLst>
                <a:ext uri="{FF2B5EF4-FFF2-40B4-BE49-F238E27FC236}">
                  <a16:creationId xmlns:a16="http://schemas.microsoft.com/office/drawing/2014/main" id="{49882A24-7835-4F4E-BDAB-4EB1B60A2C67}"/>
                </a:ext>
              </a:extLst>
            </p:cNvPr>
            <p:cNvSpPr/>
            <p:nvPr/>
          </p:nvSpPr>
          <p:spPr>
            <a:xfrm>
              <a:off x="337286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pic>
          <p:nvPicPr>
            <p:cNvPr id="41" name="Picture Placeholder 24" descr="A picture containing logo&#10;&#10;Description automatically generated">
              <a:extLst>
                <a:ext uri="{FF2B5EF4-FFF2-40B4-BE49-F238E27FC236}">
                  <a16:creationId xmlns:a16="http://schemas.microsoft.com/office/drawing/2014/main" id="{2B0F1917-FC54-5A44-AA52-8C6B6CB012C8}"/>
                </a:ext>
              </a:extLst>
            </p:cNvPr>
            <p:cNvPicPr>
              <a:picLocks noChangeAspect="1"/>
            </p:cNvPicPr>
            <p:nvPr/>
          </p:nvPicPr>
          <p:blipFill rotWithShape="1">
            <a:blip r:embed="rId16"/>
            <a:srcRect t="1556" b="13354"/>
            <a:stretch/>
          </p:blipFill>
          <p:spPr>
            <a:xfrm>
              <a:off x="3372866" y="3882460"/>
              <a:ext cx="774291" cy="367788"/>
            </a:xfrm>
            <a:prstGeom prst="rect">
              <a:avLst/>
            </a:prstGeom>
            <a:noFill/>
          </p:spPr>
        </p:pic>
      </p:grpSp>
      <p:grpSp>
        <p:nvGrpSpPr>
          <p:cNvPr id="47" name="Group 46">
            <a:extLst>
              <a:ext uri="{FF2B5EF4-FFF2-40B4-BE49-F238E27FC236}">
                <a16:creationId xmlns:a16="http://schemas.microsoft.com/office/drawing/2014/main" id="{0CB681E0-CC12-7447-B19C-940713A9423B}"/>
              </a:ext>
            </a:extLst>
          </p:cNvPr>
          <p:cNvGrpSpPr/>
          <p:nvPr/>
        </p:nvGrpSpPr>
        <p:grpSpPr>
          <a:xfrm>
            <a:off x="507993" y="3671837"/>
            <a:ext cx="774291" cy="804299"/>
            <a:chOff x="507993" y="3671837"/>
            <a:chExt cx="774291" cy="804299"/>
          </a:xfrm>
        </p:grpSpPr>
        <p:sp>
          <p:nvSpPr>
            <p:cNvPr id="35" name="Rounded Rectangle 34">
              <a:extLst>
                <a:ext uri="{FF2B5EF4-FFF2-40B4-BE49-F238E27FC236}">
                  <a16:creationId xmlns:a16="http://schemas.microsoft.com/office/drawing/2014/main" id="{38BE2715-4CB7-EF44-9796-74900BD7DBAB}"/>
                </a:ext>
              </a:extLst>
            </p:cNvPr>
            <p:cNvSpPr/>
            <p:nvPr/>
          </p:nvSpPr>
          <p:spPr>
            <a:xfrm>
              <a:off x="507993" y="3671837"/>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pic>
          <p:nvPicPr>
            <p:cNvPr id="46" name="Picture Placeholder 19" descr="A picture containing text, clipart&#10;&#10;Description automatically generated">
              <a:extLst>
                <a:ext uri="{FF2B5EF4-FFF2-40B4-BE49-F238E27FC236}">
                  <a16:creationId xmlns:a16="http://schemas.microsoft.com/office/drawing/2014/main" id="{F0EC7D45-5271-E44B-B58C-6F718F665EFC}"/>
                </a:ext>
              </a:extLst>
            </p:cNvPr>
            <p:cNvPicPr>
              <a:picLocks noChangeAspect="1"/>
            </p:cNvPicPr>
            <p:nvPr/>
          </p:nvPicPr>
          <p:blipFill rotWithShape="1">
            <a:blip r:embed="rId17"/>
            <a:srcRect t="457" b="2041"/>
            <a:stretch/>
          </p:blipFill>
          <p:spPr>
            <a:xfrm>
              <a:off x="572161" y="3770068"/>
              <a:ext cx="645954" cy="629805"/>
            </a:xfrm>
            <a:prstGeom prst="rect">
              <a:avLst/>
            </a:prstGeom>
            <a:noFill/>
          </p:spPr>
        </p:pic>
      </p:grpSp>
      <p:sp>
        <p:nvSpPr>
          <p:cNvPr id="48" name="Content Placeholder 21">
            <a:extLst>
              <a:ext uri="{FF2B5EF4-FFF2-40B4-BE49-F238E27FC236}">
                <a16:creationId xmlns:a16="http://schemas.microsoft.com/office/drawing/2014/main" id="{4F08B037-AD5B-C640-942D-1A2DC41BAB89}"/>
              </a:ext>
            </a:extLst>
          </p:cNvPr>
          <p:cNvSpPr txBox="1">
            <a:spLocks/>
          </p:cNvSpPr>
          <p:nvPr/>
        </p:nvSpPr>
        <p:spPr>
          <a:xfrm>
            <a:off x="9058701"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es" b="1" i="0" u="none" baseline="0">
                <a:solidFill>
                  <a:schemeClr val="bg1"/>
                </a:solidFill>
              </a:rPr>
              <a:t>"Producto destacado" en ALH (primer trimestre)</a:t>
            </a:r>
          </a:p>
        </p:txBody>
      </p:sp>
      <p:sp>
        <p:nvSpPr>
          <p:cNvPr id="50" name="Rectangle: Top Corners Rounded 7">
            <a:extLst>
              <a:ext uri="{FF2B5EF4-FFF2-40B4-BE49-F238E27FC236}">
                <a16:creationId xmlns:a16="http://schemas.microsoft.com/office/drawing/2014/main" id="{7C37B426-5CB7-4A4B-9A9C-D4353DB1E541}"/>
              </a:ext>
            </a:extLst>
          </p:cNvPr>
          <p:cNvSpPr/>
          <p:nvPr/>
        </p:nvSpPr>
        <p:spPr>
          <a:xfrm>
            <a:off x="9058701"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es" sz="1100" b="0" i="0" u="none" baseline="0">
                <a:solidFill>
                  <a:schemeClr val="accent3">
                    <a:lumMod val="50000"/>
                  </a:schemeClr>
                </a:solidFill>
              </a:rPr>
              <a:t>La Genie S-80J presentada en la portada de Access Lift and Handler de abril de 2022</a:t>
            </a:r>
          </a:p>
        </p:txBody>
      </p:sp>
      <p:grpSp>
        <p:nvGrpSpPr>
          <p:cNvPr id="3" name="Group 2">
            <a:extLst>
              <a:ext uri="{FF2B5EF4-FFF2-40B4-BE49-F238E27FC236}">
                <a16:creationId xmlns:a16="http://schemas.microsoft.com/office/drawing/2014/main" id="{BDDFA91F-7B9D-7B43-84BB-6EED496E8041}"/>
              </a:ext>
            </a:extLst>
          </p:cNvPr>
          <p:cNvGrpSpPr/>
          <p:nvPr/>
        </p:nvGrpSpPr>
        <p:grpSpPr>
          <a:xfrm>
            <a:off x="9153147" y="3682822"/>
            <a:ext cx="774291" cy="804299"/>
            <a:chOff x="9153147" y="3682822"/>
            <a:chExt cx="774291" cy="804299"/>
          </a:xfrm>
        </p:grpSpPr>
        <p:sp>
          <p:nvSpPr>
            <p:cNvPr id="53" name="Rounded Rectangle 52">
              <a:extLst>
                <a:ext uri="{FF2B5EF4-FFF2-40B4-BE49-F238E27FC236}">
                  <a16:creationId xmlns:a16="http://schemas.microsoft.com/office/drawing/2014/main" id="{300A53D7-0730-3B47-9F77-BCF606FA4713}"/>
                </a:ext>
              </a:extLst>
            </p:cNvPr>
            <p:cNvSpPr/>
            <p:nvPr/>
          </p:nvSpPr>
          <p:spPr>
            <a:xfrm>
              <a:off x="915314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pic>
          <p:nvPicPr>
            <p:cNvPr id="2" name="Picture 1">
              <a:extLst>
                <a:ext uri="{FF2B5EF4-FFF2-40B4-BE49-F238E27FC236}">
                  <a16:creationId xmlns:a16="http://schemas.microsoft.com/office/drawing/2014/main" id="{C5E192B9-673B-5749-911A-59EE32033723}"/>
                </a:ext>
              </a:extLst>
            </p:cNvPr>
            <p:cNvPicPr>
              <a:picLocks noChangeAspect="1"/>
            </p:cNvPicPr>
            <p:nvPr/>
          </p:nvPicPr>
          <p:blipFill>
            <a:blip r:embed="rId18"/>
            <a:stretch>
              <a:fillRect/>
            </a:stretch>
          </p:blipFill>
          <p:spPr>
            <a:xfrm>
              <a:off x="9288312" y="3744140"/>
              <a:ext cx="493440" cy="681659"/>
            </a:xfrm>
            <a:prstGeom prst="rect">
              <a:avLst/>
            </a:prstGeom>
          </p:spPr>
        </p:pic>
      </p:grpSp>
      <p:sp>
        <p:nvSpPr>
          <p:cNvPr id="49" name="Slide Number Placeholder 5">
            <a:extLst>
              <a:ext uri="{FF2B5EF4-FFF2-40B4-BE49-F238E27FC236}">
                <a16:creationId xmlns:a16="http://schemas.microsoft.com/office/drawing/2014/main" id="{A1F9A259-FD5B-5E49-8C9C-4D4B9E69D06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053381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4CF02A1-42FC-4EE0-A34C-33472B1D3C5C}"/>
              </a:ext>
            </a:extLst>
          </p:cNvPr>
          <p:cNvSpPr>
            <a:spLocks noGrp="1"/>
          </p:cNvSpPr>
          <p:nvPr>
            <p:ph type="title"/>
          </p:nvPr>
        </p:nvSpPr>
        <p:spPr>
          <a:xfrm>
            <a:off x="360000" y="252000"/>
            <a:ext cx="11841481" cy="640080"/>
          </a:xfrm>
        </p:spPr>
        <p:txBody>
          <a:bodyPr vert="horz" lIns="0" tIns="0" rIns="0" bIns="0" rtlCol="0" anchor="t" anchorCtr="0">
            <a:noAutofit/>
          </a:bodyPr>
          <a:lstStyle/>
          <a:p>
            <a:pPr algn="l" rtl="0">
              <a:lnSpc>
                <a:spcPct val="90000"/>
              </a:lnSpc>
            </a:pPr>
            <a:r>
              <a:rPr lang="es" b="1" i="0" u="none" baseline="0">
                <a:solidFill>
                  <a:schemeClr val="accent1"/>
                </a:solidFill>
                <a:latin typeface="+mj-lt"/>
                <a:ea typeface="+mj-ea"/>
                <a:cs typeface="Arial"/>
              </a:rPr>
              <a:t>El Sistema Operativo de Genie</a:t>
            </a:r>
          </a:p>
        </p:txBody>
      </p:sp>
      <p:grpSp>
        <p:nvGrpSpPr>
          <p:cNvPr id="3" name="Group 2">
            <a:extLst>
              <a:ext uri="{FF2B5EF4-FFF2-40B4-BE49-F238E27FC236}">
                <a16:creationId xmlns:a16="http://schemas.microsoft.com/office/drawing/2014/main" id="{A71DDDAF-153E-354A-A51E-DD1793D952C2}"/>
              </a:ext>
            </a:extLst>
          </p:cNvPr>
          <p:cNvGrpSpPr/>
          <p:nvPr/>
        </p:nvGrpSpPr>
        <p:grpSpPr>
          <a:xfrm>
            <a:off x="360000" y="924742"/>
            <a:ext cx="4971773" cy="4767816"/>
            <a:chOff x="493773" y="924742"/>
            <a:chExt cx="4971773" cy="4767816"/>
          </a:xfrm>
        </p:grpSpPr>
        <p:sp>
          <p:nvSpPr>
            <p:cNvPr id="161" name="Oval 160">
              <a:extLst>
                <a:ext uri="{FF2B5EF4-FFF2-40B4-BE49-F238E27FC236}">
                  <a16:creationId xmlns:a16="http://schemas.microsoft.com/office/drawing/2014/main" id="{7393CFAE-A9DC-8847-A933-CF2AD3FE82E3}"/>
                </a:ext>
              </a:extLst>
            </p:cNvPr>
            <p:cNvSpPr/>
            <p:nvPr/>
          </p:nvSpPr>
          <p:spPr>
            <a:xfrm>
              <a:off x="776421" y="1269560"/>
              <a:ext cx="4400010" cy="4400010"/>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white"/>
                </a:solidFill>
                <a:effectLst/>
                <a:highlight>
                  <a:srgbClr val="005ABF"/>
                </a:highlight>
                <a:uLnTx/>
                <a:uFillTx/>
                <a:latin typeface="Arial" panose="020B0604020202020204"/>
                <a:ea typeface="+mn-ea"/>
                <a:cs typeface="+mn-cs"/>
              </a:endParaRPr>
            </a:p>
          </p:txBody>
        </p:sp>
        <p:sp>
          <p:nvSpPr>
            <p:cNvPr id="22" name="Oval 21">
              <a:extLst>
                <a:ext uri="{FF2B5EF4-FFF2-40B4-BE49-F238E27FC236}">
                  <a16:creationId xmlns:a16="http://schemas.microsoft.com/office/drawing/2014/main" id="{A9CA4676-8D5F-2042-9358-AD2CBC85EBB0}"/>
                </a:ext>
              </a:extLst>
            </p:cNvPr>
            <p:cNvSpPr/>
            <p:nvPr/>
          </p:nvSpPr>
          <p:spPr>
            <a:xfrm>
              <a:off x="1177327" y="1670466"/>
              <a:ext cx="3598199" cy="3598199"/>
            </a:xfrm>
            <a:prstGeom prst="ellipse">
              <a:avLst/>
            </a:prstGeom>
            <a:noFill/>
            <a:ln w="5429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62" name="Oval 161">
              <a:extLst>
                <a:ext uri="{FF2B5EF4-FFF2-40B4-BE49-F238E27FC236}">
                  <a16:creationId xmlns:a16="http://schemas.microsoft.com/office/drawing/2014/main" id="{A9B07945-EA05-7B4A-BF89-B2DFFCDF35AA}"/>
                </a:ext>
              </a:extLst>
            </p:cNvPr>
            <p:cNvSpPr/>
            <p:nvPr/>
          </p:nvSpPr>
          <p:spPr>
            <a:xfrm>
              <a:off x="1590198" y="2083337"/>
              <a:ext cx="2772457" cy="2772457"/>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88" name="Group 87">
              <a:extLst>
                <a:ext uri="{FF2B5EF4-FFF2-40B4-BE49-F238E27FC236}">
                  <a16:creationId xmlns:a16="http://schemas.microsoft.com/office/drawing/2014/main" id="{673698FB-7439-FB48-9EA8-3D614C00E7F5}"/>
                </a:ext>
              </a:extLst>
            </p:cNvPr>
            <p:cNvGrpSpPr/>
            <p:nvPr/>
          </p:nvGrpSpPr>
          <p:grpSpPr>
            <a:xfrm>
              <a:off x="1951645" y="2442413"/>
              <a:ext cx="2049561" cy="2054301"/>
              <a:chOff x="5197373" y="2528295"/>
              <a:chExt cx="1797252" cy="1801410"/>
            </a:xfrm>
          </p:grpSpPr>
          <p:grpSp>
            <p:nvGrpSpPr>
              <p:cNvPr id="96" name="Group 95">
                <a:extLst>
                  <a:ext uri="{FF2B5EF4-FFF2-40B4-BE49-F238E27FC236}">
                    <a16:creationId xmlns:a16="http://schemas.microsoft.com/office/drawing/2014/main" id="{7728F266-8FF8-B249-9F95-305F19EF510C}"/>
                  </a:ext>
                </a:extLst>
              </p:cNvPr>
              <p:cNvGrpSpPr/>
              <p:nvPr/>
            </p:nvGrpSpPr>
            <p:grpSpPr>
              <a:xfrm rot="3625433">
                <a:off x="5195294" y="2530374"/>
                <a:ext cx="1801410" cy="1797252"/>
                <a:chOff x="2320440" y="1693620"/>
                <a:chExt cx="2610711" cy="2604684"/>
              </a:xfrm>
            </p:grpSpPr>
            <p:pic>
              <p:nvPicPr>
                <p:cNvPr id="100" name="Graphic 99">
                  <a:extLst>
                    <a:ext uri="{FF2B5EF4-FFF2-40B4-BE49-F238E27FC236}">
                      <a16:creationId xmlns:a16="http://schemas.microsoft.com/office/drawing/2014/main" id="{9E2B6548-8228-0F4B-A461-F4A320C1A2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53937" y="3396604"/>
                  <a:ext cx="2209800" cy="901700"/>
                </a:xfrm>
                <a:prstGeom prst="rect">
                  <a:avLst/>
                </a:prstGeom>
              </p:spPr>
            </p:pic>
            <p:pic>
              <p:nvPicPr>
                <p:cNvPr id="101" name="Graphic 100">
                  <a:extLst>
                    <a:ext uri="{FF2B5EF4-FFF2-40B4-BE49-F238E27FC236}">
                      <a16:creationId xmlns:a16="http://schemas.microsoft.com/office/drawing/2014/main" id="{11D7EB0D-012D-4644-82C5-1F09509B660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72251" y="1693620"/>
                  <a:ext cx="1358900" cy="1866900"/>
                </a:xfrm>
                <a:prstGeom prst="rect">
                  <a:avLst/>
                </a:prstGeom>
              </p:spPr>
            </p:pic>
            <p:pic>
              <p:nvPicPr>
                <p:cNvPr id="102" name="Graphic 101">
                  <a:extLst>
                    <a:ext uri="{FF2B5EF4-FFF2-40B4-BE49-F238E27FC236}">
                      <a16:creationId xmlns:a16="http://schemas.microsoft.com/office/drawing/2014/main" id="{A0229018-CABD-3B45-B25A-44A3BA154A1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320440" y="1694785"/>
                  <a:ext cx="1320800" cy="1993900"/>
                </a:xfrm>
                <a:prstGeom prst="rect">
                  <a:avLst/>
                </a:prstGeom>
              </p:spPr>
            </p:pic>
          </p:grpSp>
          <p:pic>
            <p:nvPicPr>
              <p:cNvPr id="97" name="Graphic 96">
                <a:extLst>
                  <a:ext uri="{FF2B5EF4-FFF2-40B4-BE49-F238E27FC236}">
                    <a16:creationId xmlns:a16="http://schemas.microsoft.com/office/drawing/2014/main" id="{D0E209AE-4674-3546-806E-3F2D011AA1E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74767" y="2632627"/>
                <a:ext cx="700801" cy="208346"/>
              </a:xfrm>
              <a:prstGeom prst="rect">
                <a:avLst/>
              </a:prstGeom>
            </p:spPr>
          </p:pic>
          <p:pic>
            <p:nvPicPr>
              <p:cNvPr id="98" name="Graphic 97">
                <a:extLst>
                  <a:ext uri="{FF2B5EF4-FFF2-40B4-BE49-F238E27FC236}">
                    <a16:creationId xmlns:a16="http://schemas.microsoft.com/office/drawing/2014/main" id="{27B66843-7B55-F944-94A2-27EADA3EA17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418424" y="3441640"/>
                <a:ext cx="482984" cy="672390"/>
              </a:xfrm>
              <a:prstGeom prst="rect">
                <a:avLst/>
              </a:prstGeom>
            </p:spPr>
          </p:pic>
          <p:pic>
            <p:nvPicPr>
              <p:cNvPr id="99" name="Graphic 98">
                <a:extLst>
                  <a:ext uri="{FF2B5EF4-FFF2-40B4-BE49-F238E27FC236}">
                    <a16:creationId xmlns:a16="http://schemas.microsoft.com/office/drawing/2014/main" id="{7D8CF05F-F747-DF45-8E5A-16491C8CB4B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315814" y="3553576"/>
                <a:ext cx="303049" cy="426163"/>
              </a:xfrm>
              <a:prstGeom prst="rect">
                <a:avLst/>
              </a:prstGeom>
            </p:spPr>
          </p:pic>
        </p:grpSp>
        <p:pic>
          <p:nvPicPr>
            <p:cNvPr id="89" name="Graphic 88">
              <a:extLst>
                <a:ext uri="{FF2B5EF4-FFF2-40B4-BE49-F238E27FC236}">
                  <a16:creationId xmlns:a16="http://schemas.microsoft.com/office/drawing/2014/main" id="{1E6F9FAE-71BD-234B-AAC0-39B21FA9DBC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413636" y="3213561"/>
              <a:ext cx="1143372" cy="484480"/>
            </a:xfrm>
            <a:prstGeom prst="rect">
              <a:avLst/>
            </a:prstGeom>
          </p:spPr>
        </p:pic>
        <p:sp>
          <p:nvSpPr>
            <p:cNvPr id="156" name="Rectangle 155">
              <a:extLst>
                <a:ext uri="{FF2B5EF4-FFF2-40B4-BE49-F238E27FC236}">
                  <a16:creationId xmlns:a16="http://schemas.microsoft.com/office/drawing/2014/main" id="{5B0A162E-E30E-5748-9D2C-E0F2E9023371}"/>
                </a:ext>
              </a:extLst>
            </p:cNvPr>
            <p:cNvSpPr/>
            <p:nvPr/>
          </p:nvSpPr>
          <p:spPr>
            <a:xfrm rot="19384705">
              <a:off x="1648094" y="2314503"/>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s"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APRENDIZAJE</a:t>
              </a:r>
              <a:endParaRPr kumimoji="0" lang="e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7" name="Rectangle 156">
              <a:extLst>
                <a:ext uri="{FF2B5EF4-FFF2-40B4-BE49-F238E27FC236}">
                  <a16:creationId xmlns:a16="http://schemas.microsoft.com/office/drawing/2014/main" id="{9C6896EC-598F-3544-ADCE-9EA143335B8D}"/>
                </a:ext>
              </a:extLst>
            </p:cNvPr>
            <p:cNvSpPr/>
            <p:nvPr/>
          </p:nvSpPr>
          <p:spPr>
            <a:xfrm rot="2189173">
              <a:off x="3024330" y="2323080"/>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s"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OBJETIVOS</a:t>
              </a:r>
              <a:endParaRPr kumimoji="0" lang="e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8" name="Rectangle 157">
              <a:extLst>
                <a:ext uri="{FF2B5EF4-FFF2-40B4-BE49-F238E27FC236}">
                  <a16:creationId xmlns:a16="http://schemas.microsoft.com/office/drawing/2014/main" id="{59CAB94C-A5E5-8643-800C-944DD881C317}"/>
                </a:ext>
              </a:extLst>
            </p:cNvPr>
            <p:cNvSpPr/>
            <p:nvPr/>
          </p:nvSpPr>
          <p:spPr>
            <a:xfrm rot="14797775">
              <a:off x="1181562" y="3616094"/>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s"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FEEDBACK</a:t>
              </a: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9" name="Rectangle 158">
              <a:extLst>
                <a:ext uri="{FF2B5EF4-FFF2-40B4-BE49-F238E27FC236}">
                  <a16:creationId xmlns:a16="http://schemas.microsoft.com/office/drawing/2014/main" id="{C587761C-03DF-E44F-982D-74257C7620D3}"/>
                </a:ext>
              </a:extLst>
            </p:cNvPr>
            <p:cNvSpPr/>
            <p:nvPr/>
          </p:nvSpPr>
          <p:spPr>
            <a:xfrm>
              <a:off x="2349204" y="4852304"/>
              <a:ext cx="1264811" cy="389231"/>
            </a:xfrm>
            <a:prstGeom prst="rect">
              <a:avLst/>
            </a:prstGeom>
            <a:noFill/>
          </p:spPr>
          <p:txBody>
            <a:bodyPr wrap="none" lIns="91440" tIns="45720" rIns="91440" bIns="45720">
              <a:prstTxWarp prst="textArchDown">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s"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RESULTADOS</a:t>
              </a:r>
              <a:endParaRPr kumimoji="0" lang="e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60" name="Rectangle 159">
              <a:extLst>
                <a:ext uri="{FF2B5EF4-FFF2-40B4-BE49-F238E27FC236}">
                  <a16:creationId xmlns:a16="http://schemas.microsoft.com/office/drawing/2014/main" id="{625708BB-441C-174A-9996-A4C8D9D3E4D0}"/>
                </a:ext>
              </a:extLst>
            </p:cNvPr>
            <p:cNvSpPr/>
            <p:nvPr/>
          </p:nvSpPr>
          <p:spPr>
            <a:xfrm rot="6528534">
              <a:off x="3473894" y="3653139"/>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s"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PRIORIDADES</a:t>
              </a:r>
              <a:endParaRPr kumimoji="0" lang="e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pic>
          <p:nvPicPr>
            <p:cNvPr id="32" name="Graphic 31">
              <a:extLst>
                <a:ext uri="{FF2B5EF4-FFF2-40B4-BE49-F238E27FC236}">
                  <a16:creationId xmlns:a16="http://schemas.microsoft.com/office/drawing/2014/main" id="{47CDB1A7-3751-1042-852F-540CC292464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2226377">
              <a:off x="3987615" y="1851972"/>
              <a:ext cx="180000" cy="180000"/>
            </a:xfrm>
            <a:prstGeom prst="rect">
              <a:avLst/>
            </a:prstGeom>
          </p:spPr>
        </p:pic>
        <p:pic>
          <p:nvPicPr>
            <p:cNvPr id="170" name="Graphic 169">
              <a:extLst>
                <a:ext uri="{FF2B5EF4-FFF2-40B4-BE49-F238E27FC236}">
                  <a16:creationId xmlns:a16="http://schemas.microsoft.com/office/drawing/2014/main" id="{A044C825-3AAD-6A49-8010-557AE343B45B}"/>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9343990">
              <a:off x="1742131" y="1877591"/>
              <a:ext cx="180000" cy="180000"/>
            </a:xfrm>
            <a:prstGeom prst="rect">
              <a:avLst/>
            </a:prstGeom>
          </p:spPr>
        </p:pic>
        <p:pic>
          <p:nvPicPr>
            <p:cNvPr id="171" name="Graphic 170">
              <a:extLst>
                <a:ext uri="{FF2B5EF4-FFF2-40B4-BE49-F238E27FC236}">
                  <a16:creationId xmlns:a16="http://schemas.microsoft.com/office/drawing/2014/main" id="{4EDE2FB6-3E57-D046-A748-DED477A18B2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5012148">
              <a:off x="1055669" y="3961004"/>
              <a:ext cx="180000" cy="180000"/>
            </a:xfrm>
            <a:prstGeom prst="rect">
              <a:avLst/>
            </a:prstGeom>
          </p:spPr>
        </p:pic>
        <p:pic>
          <p:nvPicPr>
            <p:cNvPr id="172" name="Graphic 171">
              <a:extLst>
                <a:ext uri="{FF2B5EF4-FFF2-40B4-BE49-F238E27FC236}">
                  <a16:creationId xmlns:a16="http://schemas.microsoft.com/office/drawing/2014/main" id="{3BBC09BB-7D1B-2647-A109-43A67DC6C79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0800000">
              <a:off x="2860377" y="5281110"/>
              <a:ext cx="180000" cy="180000"/>
            </a:xfrm>
            <a:prstGeom prst="rect">
              <a:avLst/>
            </a:prstGeom>
          </p:spPr>
        </p:pic>
        <p:pic>
          <p:nvPicPr>
            <p:cNvPr id="173" name="Graphic 172">
              <a:extLst>
                <a:ext uri="{FF2B5EF4-FFF2-40B4-BE49-F238E27FC236}">
                  <a16:creationId xmlns:a16="http://schemas.microsoft.com/office/drawing/2014/main" id="{F7ABD58F-0E36-1240-8C1D-02F22BD43AC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6506927">
              <a:off x="4689069" y="3971847"/>
              <a:ext cx="180000" cy="180000"/>
            </a:xfrm>
            <a:prstGeom prst="rect">
              <a:avLst/>
            </a:prstGeom>
          </p:spPr>
        </p:pic>
        <p:sp>
          <p:nvSpPr>
            <p:cNvPr id="72" name="Oval 71">
              <a:extLst>
                <a:ext uri="{FF2B5EF4-FFF2-40B4-BE49-F238E27FC236}">
                  <a16:creationId xmlns:a16="http://schemas.microsoft.com/office/drawing/2014/main" id="{6204326A-9ADC-5242-9F14-58FADA2EBA2B}"/>
                </a:ext>
              </a:extLst>
            </p:cNvPr>
            <p:cNvSpPr/>
            <p:nvPr/>
          </p:nvSpPr>
          <p:spPr>
            <a:xfrm>
              <a:off x="493773" y="2233009"/>
              <a:ext cx="1440000" cy="1440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MEJORA CONTINUA</a:t>
              </a:r>
            </a:p>
          </p:txBody>
        </p:sp>
        <p:sp>
          <p:nvSpPr>
            <p:cNvPr id="73" name="Oval 72">
              <a:extLst>
                <a:ext uri="{FF2B5EF4-FFF2-40B4-BE49-F238E27FC236}">
                  <a16:creationId xmlns:a16="http://schemas.microsoft.com/office/drawing/2014/main" id="{244A29D6-CB6F-C947-B672-6F3B28954B5F}"/>
                </a:ext>
              </a:extLst>
            </p:cNvPr>
            <p:cNvSpPr/>
            <p:nvPr/>
          </p:nvSpPr>
          <p:spPr>
            <a:xfrm>
              <a:off x="2272884" y="924742"/>
              <a:ext cx="1440000" cy="1440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PLANIFICACIÓN</a:t>
              </a:r>
            </a:p>
          </p:txBody>
        </p:sp>
        <p:sp>
          <p:nvSpPr>
            <p:cNvPr id="74" name="Oval 73">
              <a:extLst>
                <a:ext uri="{FF2B5EF4-FFF2-40B4-BE49-F238E27FC236}">
                  <a16:creationId xmlns:a16="http://schemas.microsoft.com/office/drawing/2014/main" id="{2F0F3948-AA52-C045-B8B5-9EC2BB18C7FA}"/>
                </a:ext>
              </a:extLst>
            </p:cNvPr>
            <p:cNvSpPr/>
            <p:nvPr/>
          </p:nvSpPr>
          <p:spPr>
            <a:xfrm>
              <a:off x="3328960" y="4252558"/>
              <a:ext cx="1440000" cy="144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IMPLEMENTACIÓN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ESTRATEGIA</a:t>
              </a:r>
            </a:p>
          </p:txBody>
        </p:sp>
        <p:sp>
          <p:nvSpPr>
            <p:cNvPr id="75" name="Oval 74">
              <a:extLst>
                <a:ext uri="{FF2B5EF4-FFF2-40B4-BE49-F238E27FC236}">
                  <a16:creationId xmlns:a16="http://schemas.microsoft.com/office/drawing/2014/main" id="{2B619F0E-7110-7E4D-A47B-1E9CE6979425}"/>
                </a:ext>
              </a:extLst>
            </p:cNvPr>
            <p:cNvSpPr/>
            <p:nvPr/>
          </p:nvSpPr>
          <p:spPr>
            <a:xfrm>
              <a:off x="1170045" y="4233188"/>
              <a:ext cx="1440000" cy="14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EVALUACIÓN</a:t>
              </a:r>
              <a:endParaRPr kumimoji="0" lang="es"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6" name="Oval 75">
              <a:extLst>
                <a:ext uri="{FF2B5EF4-FFF2-40B4-BE49-F238E27FC236}">
                  <a16:creationId xmlns:a16="http://schemas.microsoft.com/office/drawing/2014/main" id="{AB666367-2EB0-3843-82ED-AFFD02183C2F}"/>
                </a:ext>
              </a:extLst>
            </p:cNvPr>
            <p:cNvSpPr/>
            <p:nvPr/>
          </p:nvSpPr>
          <p:spPr>
            <a:xfrm>
              <a:off x="4025546" y="2126179"/>
              <a:ext cx="1440000" cy="14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DISEÑO DEL SISTEMA OPERATIVO</a:t>
              </a:r>
            </a:p>
          </p:txBody>
        </p:sp>
      </p:grpSp>
      <p:sp>
        <p:nvSpPr>
          <p:cNvPr id="2" name="TextBox 1">
            <a:extLst>
              <a:ext uri="{FF2B5EF4-FFF2-40B4-BE49-F238E27FC236}">
                <a16:creationId xmlns:a16="http://schemas.microsoft.com/office/drawing/2014/main" id="{25FC52D9-EECF-4885-A67E-E5883DF440B2}"/>
              </a:ext>
            </a:extLst>
          </p:cNvPr>
          <p:cNvSpPr txBox="1"/>
          <p:nvPr/>
        </p:nvSpPr>
        <p:spPr>
          <a:xfrm>
            <a:off x="5630077" y="1030620"/>
            <a:ext cx="6103193" cy="784830"/>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 sz="1700" b="0" i="0" u="none" strike="noStrike" kern="1200" cap="none" spc="0" normalizeH="0" baseline="0" dirty="0">
                <a:ln>
                  <a:noFill/>
                </a:ln>
                <a:solidFill>
                  <a:prstClr val="black"/>
                </a:solidFill>
                <a:effectLst/>
                <a:uLnTx/>
                <a:uFillTx/>
                <a:latin typeface="Arial" panose="020B0604020202020204"/>
                <a:ea typeface="+mn-ea"/>
                <a:cs typeface="+mn-cs"/>
              </a:rPr>
              <a:t>El </a:t>
            </a:r>
            <a:r>
              <a:rPr kumimoji="0" lang="es" sz="1700" b="1" i="0" u="none" strike="noStrike" kern="1200" cap="none" spc="0" normalizeH="0" baseline="0" dirty="0">
                <a:ln>
                  <a:noFill/>
                </a:ln>
                <a:solidFill>
                  <a:srgbClr val="0079C1"/>
                </a:solidFill>
                <a:effectLst/>
                <a:uLnTx/>
                <a:uFillTx/>
                <a:latin typeface="Arial" panose="020B0604020202020204"/>
                <a:ea typeface="+mn-ea"/>
                <a:cs typeface="+mn-cs"/>
              </a:rPr>
              <a:t>Sistema Operativo de Genie </a:t>
            </a:r>
            <a:r>
              <a:rPr kumimoji="0" lang="es" sz="1700" b="0" i="0" u="none" strike="noStrike" kern="1200" cap="none" spc="0" normalizeH="0" baseline="0" dirty="0">
                <a:ln>
                  <a:noFill/>
                </a:ln>
                <a:solidFill>
                  <a:prstClr val="black"/>
                </a:solidFill>
                <a:effectLst/>
                <a:uLnTx/>
                <a:uFillTx/>
                <a:latin typeface="Arial" panose="020B0604020202020204"/>
                <a:ea typeface="+mn-ea"/>
                <a:cs typeface="+mn-cs"/>
              </a:rPr>
              <a:t>permite llevar a la práctica nuestra estrategia a largo plazo mediante el despliegue de un marco común para aprovechar nuestros puntos fuertes únicos e identificar fácilmente las oportunidades de mejora.</a:t>
            </a:r>
          </a:p>
        </p:txBody>
      </p:sp>
      <p:sp>
        <p:nvSpPr>
          <p:cNvPr id="37" name="TextBox 36">
            <a:extLst>
              <a:ext uri="{FF2B5EF4-FFF2-40B4-BE49-F238E27FC236}">
                <a16:creationId xmlns:a16="http://schemas.microsoft.com/office/drawing/2014/main" id="{D5913541-B596-4940-8430-B4517D52B0A9}"/>
              </a:ext>
            </a:extLst>
          </p:cNvPr>
          <p:cNvSpPr txBox="1"/>
          <p:nvPr/>
        </p:nvSpPr>
        <p:spPr>
          <a:xfrm>
            <a:off x="5630077" y="2078113"/>
            <a:ext cx="2988000" cy="3695670"/>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Autofit/>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Asegura a Genie una ventaja competitiva sostenible </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Fomenta una cultura de aprendizaje e innovación</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Proporciona productos y servicios de calidad a los clientes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Maximiza el valor para los accionistas</a:t>
            </a:r>
          </a:p>
        </p:txBody>
      </p:sp>
      <p:sp>
        <p:nvSpPr>
          <p:cNvPr id="38" name="TextBox 37">
            <a:extLst>
              <a:ext uri="{FF2B5EF4-FFF2-40B4-BE49-F238E27FC236}">
                <a16:creationId xmlns:a16="http://schemas.microsoft.com/office/drawing/2014/main" id="{54D991A4-134D-4AC7-A5D5-F24919B7191E}"/>
              </a:ext>
            </a:extLst>
          </p:cNvPr>
          <p:cNvSpPr txBox="1"/>
          <p:nvPr/>
        </p:nvSpPr>
        <p:spPr>
          <a:xfrm>
            <a:off x="5683867" y="2130551"/>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s" sz="2000" b="1" i="0" u="none" strike="noStrike" kern="1200" cap="none" spc="0" normalizeH="0" baseline="0">
                <a:ln>
                  <a:noFill/>
                </a:ln>
                <a:solidFill>
                  <a:prstClr val="white"/>
                </a:solidFill>
                <a:effectLst/>
                <a:uLnTx/>
                <a:uFillTx/>
                <a:latin typeface="Arial" panose="020B0604020202020204"/>
                <a:ea typeface="+mn-ea"/>
                <a:cs typeface="+mn-cs"/>
              </a:rPr>
              <a:t>BENEFICIOS</a:t>
            </a:r>
          </a:p>
        </p:txBody>
      </p:sp>
      <p:sp>
        <p:nvSpPr>
          <p:cNvPr id="39" name="TextBox 38">
            <a:extLst>
              <a:ext uri="{FF2B5EF4-FFF2-40B4-BE49-F238E27FC236}">
                <a16:creationId xmlns:a16="http://schemas.microsoft.com/office/drawing/2014/main" id="{929FD07C-7B9C-41A2-BEC1-7F9058D599AF}"/>
              </a:ext>
            </a:extLst>
          </p:cNvPr>
          <p:cNvSpPr txBox="1"/>
          <p:nvPr/>
        </p:nvSpPr>
        <p:spPr>
          <a:xfrm>
            <a:off x="8745270" y="2080193"/>
            <a:ext cx="2988000" cy="3693589"/>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Autofit/>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Liderazgo</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Estrategia</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Clientes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Medición, análisis y gestión del conocimiento</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Personal</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Operaciones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s" sz="1600" b="0" i="0" u="none" strike="noStrike" kern="1200" cap="none" spc="0" normalizeH="0" baseline="0" dirty="0">
                <a:ln>
                  <a:noFill/>
                </a:ln>
                <a:solidFill>
                  <a:srgbClr val="000000"/>
                </a:solidFill>
                <a:effectLst/>
                <a:uLnTx/>
                <a:uFillTx/>
                <a:latin typeface="Arial" panose="020B0604020202020204"/>
                <a:ea typeface="ＭＳ Ｐゴシック"/>
                <a:cs typeface="+mn-cs"/>
              </a:rPr>
              <a:t>Resultados</a:t>
            </a:r>
          </a:p>
        </p:txBody>
      </p:sp>
      <p:sp>
        <p:nvSpPr>
          <p:cNvPr id="44" name="TextBox 43">
            <a:extLst>
              <a:ext uri="{FF2B5EF4-FFF2-40B4-BE49-F238E27FC236}">
                <a16:creationId xmlns:a16="http://schemas.microsoft.com/office/drawing/2014/main" id="{F9657468-9BB2-43DD-87CA-980A8B2E000B}"/>
              </a:ext>
            </a:extLst>
          </p:cNvPr>
          <p:cNvSpPr txBox="1"/>
          <p:nvPr/>
        </p:nvSpPr>
        <p:spPr>
          <a:xfrm>
            <a:off x="8799060" y="2132632"/>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s" sz="2000" b="1" i="0" u="none" strike="noStrike" kern="1200" cap="none" spc="0" normalizeH="0" baseline="0">
                <a:ln>
                  <a:noFill/>
                </a:ln>
                <a:solidFill>
                  <a:prstClr val="white"/>
                </a:solidFill>
                <a:effectLst/>
                <a:uLnTx/>
                <a:uFillTx/>
                <a:latin typeface="Arial" panose="020B0604020202020204"/>
                <a:ea typeface="+mn-ea"/>
                <a:cs typeface="+mn-cs"/>
              </a:rPr>
              <a:t>ESTRUCTURA</a:t>
            </a:r>
          </a:p>
        </p:txBody>
      </p:sp>
      <p:sp>
        <p:nvSpPr>
          <p:cNvPr id="35" name="Slide Number Placeholder 5">
            <a:extLst>
              <a:ext uri="{FF2B5EF4-FFF2-40B4-BE49-F238E27FC236}">
                <a16:creationId xmlns:a16="http://schemas.microsoft.com/office/drawing/2014/main" id="{4A0CA46B-7253-124F-BB96-C08B5261E12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57166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B20BF7-5FC5-4256-8C3C-7C53F4BB4930}"/>
              </a:ext>
            </a:extLst>
          </p:cNvPr>
          <p:cNvSpPr>
            <a:spLocks noGrp="1"/>
          </p:cNvSpPr>
          <p:nvPr>
            <p:ph type="title"/>
          </p:nvPr>
        </p:nvSpPr>
        <p:spPr>
          <a:xfrm>
            <a:off x="2241419" y="775970"/>
            <a:ext cx="8429540" cy="2913380"/>
          </a:xfrm>
        </p:spPr>
        <p:txBody>
          <a:bodyPr/>
          <a:lstStyle/>
          <a:p>
            <a:pPr algn="l" rtl="0"/>
            <a:r>
              <a:rPr lang="es" b="1" i="0" u="none" baseline="0"/>
              <a:t>Cooperación Genie</a:t>
            </a:r>
            <a:r>
              <a:rPr lang="es" sz="2800" b="1" i="0" u="none" baseline="65000"/>
              <a:t>®</a:t>
            </a:r>
          </a:p>
        </p:txBody>
      </p:sp>
    </p:spTree>
    <p:extLst>
      <p:ext uri="{BB962C8B-B14F-4D97-AF65-F5344CB8AC3E}">
        <p14:creationId xmlns:p14="http://schemas.microsoft.com/office/powerpoint/2010/main" val="39239570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a:xfrm>
            <a:off x="350518" y="167808"/>
            <a:ext cx="11509383" cy="640080"/>
          </a:xfrm>
        </p:spPr>
        <p:txBody>
          <a:bodyPr lIns="0" tIns="0" rIns="0" bIns="0"/>
          <a:lstStyle/>
          <a:p>
            <a:pPr algn="l" rtl="0"/>
            <a:r>
              <a:rPr lang="es" b="1" i="0" u="none" baseline="0"/>
              <a:t>Filosofía de cooperación</a:t>
            </a:r>
          </a:p>
        </p:txBody>
      </p:sp>
      <p:sp>
        <p:nvSpPr>
          <p:cNvPr id="5" name="Text Placeholder 4">
            <a:extLst>
              <a:ext uri="{FF2B5EF4-FFF2-40B4-BE49-F238E27FC236}">
                <a16:creationId xmlns:a16="http://schemas.microsoft.com/office/drawing/2014/main" id="{4CE5BC01-409A-4D4F-B5B2-DF774BF26131}"/>
              </a:ext>
            </a:extLst>
          </p:cNvPr>
          <p:cNvSpPr>
            <a:spLocks noGrp="1"/>
          </p:cNvSpPr>
          <p:nvPr>
            <p:ph type="body" sz="quarter" idx="10"/>
          </p:nvPr>
        </p:nvSpPr>
        <p:spPr>
          <a:xfrm>
            <a:off x="350204" y="708759"/>
            <a:ext cx="11509697" cy="452454"/>
          </a:xfrm>
        </p:spPr>
        <p:txBody>
          <a:bodyPr lIns="0" tIns="0" rIns="0" bIns="0"/>
          <a:lstStyle/>
          <a:p>
            <a:pPr algn="l" rtl="0"/>
            <a:r>
              <a:rPr lang="es" b="1" i="0" u="none" baseline="0"/>
              <a:t>Trabajar juntos para lograr una mayor calidad</a:t>
            </a:r>
          </a:p>
        </p:txBody>
      </p:sp>
      <p:sp>
        <p:nvSpPr>
          <p:cNvPr id="6" name="Rounded Rectangle 5">
            <a:extLst>
              <a:ext uri="{FF2B5EF4-FFF2-40B4-BE49-F238E27FC236}">
                <a16:creationId xmlns:a16="http://schemas.microsoft.com/office/drawing/2014/main" id="{1BBC6FD1-58BB-4F44-A111-DCC9AD9ECE92}"/>
              </a:ext>
            </a:extLst>
          </p:cNvPr>
          <p:cNvSpPr/>
          <p:nvPr/>
        </p:nvSpPr>
        <p:spPr>
          <a:xfrm>
            <a:off x="350204" y="1552140"/>
            <a:ext cx="11362365" cy="645375"/>
          </a:xfrm>
          <a:prstGeom prst="roundRect">
            <a:avLst/>
          </a:prstGeom>
          <a:solidFill>
            <a:schemeClr val="bg2"/>
          </a:solidFill>
          <a:ln w="9525">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lIns="1044000" rtlCol="0" anchor="ctr"/>
          <a:lstStyle/>
          <a:p>
            <a:pPr algn="l" rtl="0">
              <a:lnSpc>
                <a:spcPts val="2000"/>
              </a:lnSpc>
            </a:pPr>
            <a:r>
              <a:rPr lang="es" sz="2000" b="1" i="0" u="none" spc="100" baseline="0">
                <a:solidFill>
                  <a:schemeClr val="bg1"/>
                </a:solidFill>
              </a:rPr>
              <a:t>Aprovechar las competencias y fortalezas únicas consiguiendo un</a:t>
            </a:r>
          </a:p>
          <a:p>
            <a:pPr algn="l" rtl="0">
              <a:lnSpc>
                <a:spcPts val="2000"/>
              </a:lnSpc>
            </a:pPr>
            <a:r>
              <a:rPr lang="es" sz="2000" b="1" i="0" u="none" spc="100" baseline="0">
                <a:solidFill>
                  <a:schemeClr val="bg1"/>
                </a:solidFill>
              </a:rPr>
              <a:t>beneficio mutuo para lograr nuestras respectivas aspiraciones.</a:t>
            </a:r>
          </a:p>
        </p:txBody>
      </p:sp>
      <p:pic>
        <p:nvPicPr>
          <p:cNvPr id="16" name="Graphic 15">
            <a:extLst>
              <a:ext uri="{FF2B5EF4-FFF2-40B4-BE49-F238E27FC236}">
                <a16:creationId xmlns:a16="http://schemas.microsoft.com/office/drawing/2014/main" id="{A07E61FF-7DC0-F546-AFBB-64C2E427FBA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9391" y="1530198"/>
            <a:ext cx="689802" cy="689802"/>
          </a:xfrm>
          <a:prstGeom prst="rect">
            <a:avLst/>
          </a:prstGeom>
        </p:spPr>
      </p:pic>
      <p:sp>
        <p:nvSpPr>
          <p:cNvPr id="11" name="Slide Number Placeholder 5">
            <a:extLst>
              <a:ext uri="{FF2B5EF4-FFF2-40B4-BE49-F238E27FC236}">
                <a16:creationId xmlns:a16="http://schemas.microsoft.com/office/drawing/2014/main" id="{C97D88ED-4264-2645-94D5-2F9C4158CDE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4" name="Rounded Rectangle 50">
            <a:extLst>
              <a:ext uri="{FF2B5EF4-FFF2-40B4-BE49-F238E27FC236}">
                <a16:creationId xmlns:a16="http://schemas.microsoft.com/office/drawing/2014/main" id="{E0533570-966D-CD43-863C-8A2D5775B1DD}"/>
              </a:ext>
            </a:extLst>
          </p:cNvPr>
          <p:cNvSpPr/>
          <p:nvPr/>
        </p:nvSpPr>
        <p:spPr>
          <a:xfrm>
            <a:off x="350866"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es" sz="2400" b="1" i="0" u="none" baseline="0">
                <a:solidFill>
                  <a:schemeClr val="bg2"/>
                </a:solidFill>
              </a:rPr>
              <a:t>Objetivo</a:t>
            </a:r>
          </a:p>
          <a:p>
            <a:pPr algn="ctr" rtl="0"/>
            <a:r>
              <a:rPr lang="es" sz="1200" b="0" i="0" u="none" baseline="0">
                <a:solidFill>
                  <a:schemeClr val="accent3">
                    <a:lumMod val="50000"/>
                  </a:schemeClr>
                </a:solidFill>
              </a:rPr>
              <a:t>Acelerar la estrategia de electrificación de Genie mediante la experiencia en aplicaciones, la escala de fabricación y los canales globales de comercialización, junto con la experiencia en tecnología de baterías de litio de socios externos.</a:t>
            </a:r>
            <a:endParaRPr lang="es" sz="1200" b="1">
              <a:solidFill>
                <a:schemeClr val="accent3">
                  <a:lumMod val="50000"/>
                </a:schemeClr>
              </a:solidFill>
            </a:endParaRPr>
          </a:p>
        </p:txBody>
      </p:sp>
      <p:sp>
        <p:nvSpPr>
          <p:cNvPr id="20" name="Rounded Rectangle 50">
            <a:extLst>
              <a:ext uri="{FF2B5EF4-FFF2-40B4-BE49-F238E27FC236}">
                <a16:creationId xmlns:a16="http://schemas.microsoft.com/office/drawing/2014/main" id="{D022C106-305A-E147-826D-AE9D6838E5C2}"/>
              </a:ext>
            </a:extLst>
          </p:cNvPr>
          <p:cNvSpPr/>
          <p:nvPr/>
        </p:nvSpPr>
        <p:spPr>
          <a:xfrm>
            <a:off x="9116043"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es" sz="2400" b="1" i="0" u="none" baseline="0">
                <a:solidFill>
                  <a:schemeClr val="bg2"/>
                </a:solidFill>
              </a:rPr>
              <a:t>El éxito según Genie</a:t>
            </a:r>
          </a:p>
          <a:p>
            <a:pPr algn="ctr" rtl="0"/>
            <a:r>
              <a:rPr lang="es" sz="1200" b="0" i="0" u="none" baseline="0">
                <a:solidFill>
                  <a:schemeClr val="accent3">
                    <a:lumMod val="50000"/>
                  </a:schemeClr>
                </a:solidFill>
              </a:rPr>
              <a:t>Oferta mutuamente beneficiosa de toda la gama de productos Genie a un coste competitivo que aprovecha la escala de fabricación y la rentabilidad.</a:t>
            </a:r>
          </a:p>
        </p:txBody>
      </p:sp>
      <p:sp>
        <p:nvSpPr>
          <p:cNvPr id="21" name="Rounded Rectangle 50">
            <a:extLst>
              <a:ext uri="{FF2B5EF4-FFF2-40B4-BE49-F238E27FC236}">
                <a16:creationId xmlns:a16="http://schemas.microsoft.com/office/drawing/2014/main" id="{A5B6D313-8101-7A43-9FF8-F865345D706D}"/>
              </a:ext>
            </a:extLst>
          </p:cNvPr>
          <p:cNvSpPr/>
          <p:nvPr/>
        </p:nvSpPr>
        <p:spPr>
          <a:xfrm>
            <a:off x="6194318"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es" sz="2400" b="1" i="0" u="none" baseline="0">
                <a:solidFill>
                  <a:schemeClr val="bg2"/>
                </a:solidFill>
              </a:rPr>
              <a:t>Calendario</a:t>
            </a:r>
          </a:p>
          <a:p>
            <a:pPr algn="ctr" rtl="0"/>
            <a:r>
              <a:rPr lang="es" sz="1200" b="0" i="0" u="none" baseline="0">
                <a:solidFill>
                  <a:schemeClr val="accent3">
                    <a:lumMod val="50000"/>
                  </a:schemeClr>
                </a:solidFill>
              </a:rPr>
              <a:t>La producción a escala completa de la primera fase de productos electrificados comenzará en 2024, y la gama completa estará en producción en 2027.</a:t>
            </a:r>
          </a:p>
        </p:txBody>
      </p:sp>
      <p:sp>
        <p:nvSpPr>
          <p:cNvPr id="22" name="Rounded Rectangle 50">
            <a:extLst>
              <a:ext uri="{FF2B5EF4-FFF2-40B4-BE49-F238E27FC236}">
                <a16:creationId xmlns:a16="http://schemas.microsoft.com/office/drawing/2014/main" id="{F25DF729-F6A4-944B-B066-2C2AE5712C92}"/>
              </a:ext>
            </a:extLst>
          </p:cNvPr>
          <p:cNvSpPr/>
          <p:nvPr/>
        </p:nvSpPr>
        <p:spPr>
          <a:xfrm>
            <a:off x="3272592"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es" sz="2400" b="1" i="0" u="none" baseline="0">
                <a:solidFill>
                  <a:schemeClr val="bg2"/>
                </a:solidFill>
              </a:rPr>
              <a:t>Ámbito</a:t>
            </a:r>
          </a:p>
          <a:p>
            <a:pPr algn="ctr" rtl="0"/>
            <a:r>
              <a:rPr lang="es" sz="1200" b="0" i="0" u="none" baseline="0">
                <a:solidFill>
                  <a:schemeClr val="accent3">
                    <a:lumMod val="50000"/>
                  </a:schemeClr>
                </a:solidFill>
              </a:rPr>
              <a:t>Toda la gama de productos Genie tendrá una solución totalmente eléctrica utilizando tecnología de baterías de litio.</a:t>
            </a:r>
          </a:p>
          <a:p>
            <a:pPr algn="ctr" rtl="0"/>
            <a:endParaRPr lang="es" sz="1200">
              <a:solidFill>
                <a:schemeClr val="accent3">
                  <a:lumMod val="50000"/>
                </a:schemeClr>
              </a:solidFill>
            </a:endParaRPr>
          </a:p>
          <a:p>
            <a:pPr algn="ctr" rtl="0"/>
            <a:r>
              <a:rPr lang="es" sz="1200" b="0" i="0" u="none" baseline="0">
                <a:solidFill>
                  <a:schemeClr val="accent3">
                    <a:lumMod val="50000"/>
                  </a:schemeClr>
                </a:solidFill>
              </a:rPr>
              <a:t>Sistemas de litio de 24V - 300V</a:t>
            </a:r>
          </a:p>
          <a:p>
            <a:pPr algn="ctr" rtl="0"/>
            <a:r>
              <a:rPr lang="es" sz="1200" b="0" i="0" u="none" baseline="0">
                <a:solidFill>
                  <a:schemeClr val="accent3">
                    <a:lumMod val="50000"/>
                  </a:schemeClr>
                </a:solidFill>
              </a:rPr>
              <a:t>2 kWh -50 kWh</a:t>
            </a:r>
          </a:p>
          <a:p>
            <a:pPr algn="ctr" rtl="0"/>
            <a:r>
              <a:rPr lang="es" sz="1200" b="0" i="0" u="none" baseline="0">
                <a:solidFill>
                  <a:schemeClr val="accent3">
                    <a:lumMod val="50000"/>
                  </a:schemeClr>
                </a:solidFill>
              </a:rPr>
              <a:t>Hasta 450 MWh de volumen anual</a:t>
            </a:r>
          </a:p>
        </p:txBody>
      </p:sp>
      <p:pic>
        <p:nvPicPr>
          <p:cNvPr id="4" name="Graphic 3">
            <a:extLst>
              <a:ext uri="{FF2B5EF4-FFF2-40B4-BE49-F238E27FC236}">
                <a16:creationId xmlns:a16="http://schemas.microsoft.com/office/drawing/2014/main" id="{A33D1375-CAF9-4846-9522-F75E438974C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11728" y="2624546"/>
            <a:ext cx="804454" cy="804454"/>
          </a:xfrm>
          <a:prstGeom prst="rect">
            <a:avLst/>
          </a:prstGeom>
        </p:spPr>
      </p:pic>
      <p:pic>
        <p:nvPicPr>
          <p:cNvPr id="8" name="Graphic 7">
            <a:extLst>
              <a:ext uri="{FF2B5EF4-FFF2-40B4-BE49-F238E27FC236}">
                <a16:creationId xmlns:a16="http://schemas.microsoft.com/office/drawing/2014/main" id="{39125E0A-D8D5-D346-A308-B8AAD7AE5E3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06045" y="2629140"/>
            <a:ext cx="1047947" cy="838357"/>
          </a:xfrm>
          <a:prstGeom prst="rect">
            <a:avLst/>
          </a:prstGeom>
        </p:spPr>
      </p:pic>
      <p:pic>
        <p:nvPicPr>
          <p:cNvPr id="27" name="Graphic 26">
            <a:extLst>
              <a:ext uri="{FF2B5EF4-FFF2-40B4-BE49-F238E27FC236}">
                <a16:creationId xmlns:a16="http://schemas.microsoft.com/office/drawing/2014/main" id="{A0107D6C-7277-DD43-8D46-4807387ADEC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007863" y="2652531"/>
            <a:ext cx="791573" cy="791573"/>
          </a:xfrm>
          <a:prstGeom prst="rect">
            <a:avLst/>
          </a:prstGeom>
        </p:spPr>
      </p:pic>
      <p:pic>
        <p:nvPicPr>
          <p:cNvPr id="29" name="Graphic 28">
            <a:extLst>
              <a:ext uri="{FF2B5EF4-FFF2-40B4-BE49-F238E27FC236}">
                <a16:creationId xmlns:a16="http://schemas.microsoft.com/office/drawing/2014/main" id="{187303CD-2863-AC40-BFA9-DC12332D325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120960" y="2652531"/>
            <a:ext cx="823331" cy="823331"/>
          </a:xfrm>
          <a:prstGeom prst="rect">
            <a:avLst/>
          </a:prstGeom>
        </p:spPr>
      </p:pic>
    </p:spTree>
    <p:extLst>
      <p:ext uri="{BB962C8B-B14F-4D97-AF65-F5344CB8AC3E}">
        <p14:creationId xmlns:p14="http://schemas.microsoft.com/office/powerpoint/2010/main" val="29957859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1FF12D-E294-407B-988C-12DCDFB89CD8}"/>
              </a:ext>
            </a:extLst>
          </p:cNvPr>
          <p:cNvSpPr>
            <a:spLocks noGrp="1"/>
          </p:cNvSpPr>
          <p:nvPr>
            <p:ph sz="half" idx="1"/>
          </p:nvPr>
        </p:nvSpPr>
        <p:spPr/>
        <p:txBody>
          <a:bodyPr/>
          <a:lstStyle/>
          <a:p>
            <a:pPr rtl="0"/>
            <a:r>
              <a:rPr lang="es" b="1" i="0" u="none" baseline="0"/>
              <a:t>INSERTAR NOMBRE</a:t>
            </a:r>
          </a:p>
        </p:txBody>
      </p:sp>
      <p:sp>
        <p:nvSpPr>
          <p:cNvPr id="4" name="Content Placeholder 3">
            <a:extLst>
              <a:ext uri="{FF2B5EF4-FFF2-40B4-BE49-F238E27FC236}">
                <a16:creationId xmlns:a16="http://schemas.microsoft.com/office/drawing/2014/main" id="{35D9E650-0440-42AE-A9C3-5BF411405F2D}"/>
              </a:ext>
            </a:extLst>
          </p:cNvPr>
          <p:cNvSpPr>
            <a:spLocks noGrp="1"/>
          </p:cNvSpPr>
          <p:nvPr>
            <p:ph sz="half" idx="33"/>
          </p:nvPr>
        </p:nvSpPr>
        <p:spPr/>
        <p:txBody>
          <a:bodyPr>
            <a:normAutofit/>
          </a:bodyPr>
          <a:lstStyle/>
          <a:p>
            <a:pPr rtl="0"/>
            <a:r>
              <a:rPr lang="es" b="0" i="0" u="none" baseline="0"/>
              <a:t>Insertar título</a:t>
            </a:r>
          </a:p>
        </p:txBody>
      </p:sp>
      <p:sp>
        <p:nvSpPr>
          <p:cNvPr id="5" name="Content Placeholder 4">
            <a:extLst>
              <a:ext uri="{FF2B5EF4-FFF2-40B4-BE49-F238E27FC236}">
                <a16:creationId xmlns:a16="http://schemas.microsoft.com/office/drawing/2014/main" id="{5169C035-9381-4BD3-9BC9-89DD6878766D}"/>
              </a:ext>
            </a:extLst>
          </p:cNvPr>
          <p:cNvSpPr>
            <a:spLocks noGrp="1"/>
          </p:cNvSpPr>
          <p:nvPr>
            <p:ph sz="half" idx="34"/>
          </p:nvPr>
        </p:nvSpPr>
        <p:spPr/>
        <p:txBody>
          <a:bodyPr/>
          <a:lstStyle/>
          <a:p>
            <a:pPr rtl="0"/>
            <a:r>
              <a:rPr lang="es" b="0" i="0" u="none" baseline="0"/>
              <a:t>Insertar descripción breve</a:t>
            </a:r>
          </a:p>
        </p:txBody>
      </p:sp>
      <p:sp>
        <p:nvSpPr>
          <p:cNvPr id="7" name="Content Placeholder 6">
            <a:extLst>
              <a:ext uri="{FF2B5EF4-FFF2-40B4-BE49-F238E27FC236}">
                <a16:creationId xmlns:a16="http://schemas.microsoft.com/office/drawing/2014/main" id="{EEF06E97-7B8B-40AD-AAD4-11056920F939}"/>
              </a:ext>
            </a:extLst>
          </p:cNvPr>
          <p:cNvSpPr>
            <a:spLocks noGrp="1"/>
          </p:cNvSpPr>
          <p:nvPr>
            <p:ph sz="half" idx="36"/>
          </p:nvPr>
        </p:nvSpPr>
        <p:spPr/>
        <p:txBody>
          <a:bodyPr/>
          <a:lstStyle/>
          <a:p>
            <a:pPr rtl="0"/>
            <a:r>
              <a:rPr lang="es" b="1" i="0" u="none" baseline="0"/>
              <a:t>INSERTAR NOMBRE</a:t>
            </a:r>
          </a:p>
        </p:txBody>
      </p:sp>
      <p:sp>
        <p:nvSpPr>
          <p:cNvPr id="8" name="Content Placeholder 7">
            <a:extLst>
              <a:ext uri="{FF2B5EF4-FFF2-40B4-BE49-F238E27FC236}">
                <a16:creationId xmlns:a16="http://schemas.microsoft.com/office/drawing/2014/main" id="{7908939E-599F-40C2-B566-F053FDEA39AF}"/>
              </a:ext>
            </a:extLst>
          </p:cNvPr>
          <p:cNvSpPr>
            <a:spLocks noGrp="1"/>
          </p:cNvSpPr>
          <p:nvPr>
            <p:ph sz="half" idx="37"/>
          </p:nvPr>
        </p:nvSpPr>
        <p:spPr/>
        <p:txBody>
          <a:bodyPr>
            <a:normAutofit/>
          </a:bodyPr>
          <a:lstStyle/>
          <a:p>
            <a:pPr rtl="0"/>
            <a:r>
              <a:rPr lang="es" b="0" i="0" u="none" baseline="0"/>
              <a:t>Insertar título</a:t>
            </a:r>
          </a:p>
        </p:txBody>
      </p:sp>
      <p:sp>
        <p:nvSpPr>
          <p:cNvPr id="9" name="Content Placeholder 8">
            <a:extLst>
              <a:ext uri="{FF2B5EF4-FFF2-40B4-BE49-F238E27FC236}">
                <a16:creationId xmlns:a16="http://schemas.microsoft.com/office/drawing/2014/main" id="{A58FB6E1-72C8-43FD-A4CE-0CB600C760D9}"/>
              </a:ext>
            </a:extLst>
          </p:cNvPr>
          <p:cNvSpPr>
            <a:spLocks noGrp="1"/>
          </p:cNvSpPr>
          <p:nvPr>
            <p:ph sz="half" idx="38"/>
          </p:nvPr>
        </p:nvSpPr>
        <p:spPr/>
        <p:txBody>
          <a:bodyPr/>
          <a:lstStyle/>
          <a:p>
            <a:pPr rtl="0"/>
            <a:r>
              <a:rPr lang="es" b="0" i="0" u="none" baseline="0"/>
              <a:t>Insertar descripción breve</a:t>
            </a:r>
          </a:p>
        </p:txBody>
      </p:sp>
      <p:sp>
        <p:nvSpPr>
          <p:cNvPr id="11" name="Content Placeholder 10">
            <a:extLst>
              <a:ext uri="{FF2B5EF4-FFF2-40B4-BE49-F238E27FC236}">
                <a16:creationId xmlns:a16="http://schemas.microsoft.com/office/drawing/2014/main" id="{4FBDE093-3187-4E76-A160-7CA47C347261}"/>
              </a:ext>
            </a:extLst>
          </p:cNvPr>
          <p:cNvSpPr>
            <a:spLocks noGrp="1"/>
          </p:cNvSpPr>
          <p:nvPr>
            <p:ph sz="half" idx="40"/>
          </p:nvPr>
        </p:nvSpPr>
        <p:spPr/>
        <p:txBody>
          <a:bodyPr/>
          <a:lstStyle/>
          <a:p>
            <a:pPr rtl="0"/>
            <a:r>
              <a:rPr lang="es" b="1" i="0" u="none" baseline="0"/>
              <a:t>INSERTAR NOMBRE</a:t>
            </a:r>
          </a:p>
        </p:txBody>
      </p:sp>
      <p:sp>
        <p:nvSpPr>
          <p:cNvPr id="12" name="Content Placeholder 11">
            <a:extLst>
              <a:ext uri="{FF2B5EF4-FFF2-40B4-BE49-F238E27FC236}">
                <a16:creationId xmlns:a16="http://schemas.microsoft.com/office/drawing/2014/main" id="{BDF2508B-578B-4941-B10B-7FE4CC42AA35}"/>
              </a:ext>
            </a:extLst>
          </p:cNvPr>
          <p:cNvSpPr>
            <a:spLocks noGrp="1"/>
          </p:cNvSpPr>
          <p:nvPr>
            <p:ph sz="half" idx="41"/>
          </p:nvPr>
        </p:nvSpPr>
        <p:spPr/>
        <p:txBody>
          <a:bodyPr>
            <a:normAutofit/>
          </a:bodyPr>
          <a:lstStyle/>
          <a:p>
            <a:pPr rtl="0"/>
            <a:r>
              <a:rPr lang="es" b="0" i="0" u="none" baseline="0"/>
              <a:t>Insertar título</a:t>
            </a:r>
          </a:p>
        </p:txBody>
      </p:sp>
      <p:sp>
        <p:nvSpPr>
          <p:cNvPr id="13" name="Content Placeholder 12">
            <a:extLst>
              <a:ext uri="{FF2B5EF4-FFF2-40B4-BE49-F238E27FC236}">
                <a16:creationId xmlns:a16="http://schemas.microsoft.com/office/drawing/2014/main" id="{E5D939A1-3F8C-4509-B65B-E149E067AA1E}"/>
              </a:ext>
            </a:extLst>
          </p:cNvPr>
          <p:cNvSpPr>
            <a:spLocks noGrp="1"/>
          </p:cNvSpPr>
          <p:nvPr>
            <p:ph sz="half" idx="42"/>
          </p:nvPr>
        </p:nvSpPr>
        <p:spPr/>
        <p:txBody>
          <a:bodyPr/>
          <a:lstStyle/>
          <a:p>
            <a:pPr rtl="0"/>
            <a:r>
              <a:rPr lang="es" b="0" i="0" u="none" baseline="0"/>
              <a:t>Insertar descripción breve</a:t>
            </a:r>
          </a:p>
        </p:txBody>
      </p:sp>
      <p:sp>
        <p:nvSpPr>
          <p:cNvPr id="15" name="Content Placeholder 14">
            <a:extLst>
              <a:ext uri="{FF2B5EF4-FFF2-40B4-BE49-F238E27FC236}">
                <a16:creationId xmlns:a16="http://schemas.microsoft.com/office/drawing/2014/main" id="{E121DC86-B277-4AF2-B995-8E14D31D9948}"/>
              </a:ext>
            </a:extLst>
          </p:cNvPr>
          <p:cNvSpPr>
            <a:spLocks noGrp="1"/>
          </p:cNvSpPr>
          <p:nvPr>
            <p:ph sz="half" idx="44"/>
          </p:nvPr>
        </p:nvSpPr>
        <p:spPr/>
        <p:txBody>
          <a:bodyPr/>
          <a:lstStyle/>
          <a:p>
            <a:pPr rtl="0"/>
            <a:r>
              <a:rPr lang="es" b="1" i="0" u="none" baseline="0"/>
              <a:t>INSERTAR NOMBRE</a:t>
            </a:r>
          </a:p>
        </p:txBody>
      </p:sp>
      <p:sp>
        <p:nvSpPr>
          <p:cNvPr id="16" name="Content Placeholder 15">
            <a:extLst>
              <a:ext uri="{FF2B5EF4-FFF2-40B4-BE49-F238E27FC236}">
                <a16:creationId xmlns:a16="http://schemas.microsoft.com/office/drawing/2014/main" id="{AEFC4C37-71FC-4900-9068-4DAC8A36A39C}"/>
              </a:ext>
            </a:extLst>
          </p:cNvPr>
          <p:cNvSpPr>
            <a:spLocks noGrp="1"/>
          </p:cNvSpPr>
          <p:nvPr>
            <p:ph sz="half" idx="45"/>
          </p:nvPr>
        </p:nvSpPr>
        <p:spPr/>
        <p:txBody>
          <a:bodyPr/>
          <a:lstStyle/>
          <a:p>
            <a:pPr rtl="0"/>
            <a:r>
              <a:rPr lang="es" b="0" i="0" u="none" baseline="0"/>
              <a:t>Insertar título</a:t>
            </a:r>
          </a:p>
        </p:txBody>
      </p:sp>
      <p:sp>
        <p:nvSpPr>
          <p:cNvPr id="17" name="Content Placeholder 16">
            <a:extLst>
              <a:ext uri="{FF2B5EF4-FFF2-40B4-BE49-F238E27FC236}">
                <a16:creationId xmlns:a16="http://schemas.microsoft.com/office/drawing/2014/main" id="{2480926D-AC1A-4243-9355-75AF130BA21E}"/>
              </a:ext>
            </a:extLst>
          </p:cNvPr>
          <p:cNvSpPr>
            <a:spLocks noGrp="1"/>
          </p:cNvSpPr>
          <p:nvPr>
            <p:ph sz="half" idx="46"/>
          </p:nvPr>
        </p:nvSpPr>
        <p:spPr/>
        <p:txBody>
          <a:bodyPr/>
          <a:lstStyle/>
          <a:p>
            <a:pPr rtl="0"/>
            <a:r>
              <a:rPr lang="es" b="0" i="0" u="none" baseline="0"/>
              <a:t>Insertar descripción breve</a:t>
            </a:r>
          </a:p>
        </p:txBody>
      </p:sp>
      <p:sp>
        <p:nvSpPr>
          <p:cNvPr id="18" name="Title 17">
            <a:extLst>
              <a:ext uri="{FF2B5EF4-FFF2-40B4-BE49-F238E27FC236}">
                <a16:creationId xmlns:a16="http://schemas.microsoft.com/office/drawing/2014/main" id="{9D585915-F728-4B97-A21C-2B5ACDD96676}"/>
              </a:ext>
            </a:extLst>
          </p:cNvPr>
          <p:cNvSpPr>
            <a:spLocks noGrp="1"/>
          </p:cNvSpPr>
          <p:nvPr>
            <p:ph type="title"/>
          </p:nvPr>
        </p:nvSpPr>
        <p:spPr/>
        <p:txBody>
          <a:bodyPr/>
          <a:lstStyle/>
          <a:p>
            <a:pPr algn="l" rtl="0"/>
            <a:r>
              <a:rPr lang="es" b="1" i="0" u="none" baseline="0"/>
              <a:t>Equipo Genie</a:t>
            </a:r>
          </a:p>
        </p:txBody>
      </p:sp>
      <p:sp>
        <p:nvSpPr>
          <p:cNvPr id="6" name="Picture Placeholder 5">
            <a:extLst>
              <a:ext uri="{FF2B5EF4-FFF2-40B4-BE49-F238E27FC236}">
                <a16:creationId xmlns:a16="http://schemas.microsoft.com/office/drawing/2014/main" id="{DBF97AF9-E804-4DE8-834D-656EDDC774C3}"/>
              </a:ext>
            </a:extLst>
          </p:cNvPr>
          <p:cNvSpPr>
            <a:spLocks noGrp="1"/>
          </p:cNvSpPr>
          <p:nvPr>
            <p:ph type="pic" sz="quarter" idx="32"/>
          </p:nvPr>
        </p:nvSpPr>
        <p:spPr/>
      </p:sp>
      <p:sp>
        <p:nvSpPr>
          <p:cNvPr id="19" name="Picture Placeholder 18">
            <a:extLst>
              <a:ext uri="{FF2B5EF4-FFF2-40B4-BE49-F238E27FC236}">
                <a16:creationId xmlns:a16="http://schemas.microsoft.com/office/drawing/2014/main" id="{9B1B2699-86A4-437F-BB27-2D4915C04CE1}"/>
              </a:ext>
            </a:extLst>
          </p:cNvPr>
          <p:cNvSpPr>
            <a:spLocks noGrp="1"/>
          </p:cNvSpPr>
          <p:nvPr>
            <p:ph type="pic" sz="quarter" idx="35"/>
          </p:nvPr>
        </p:nvSpPr>
        <p:spPr/>
      </p:sp>
      <p:sp>
        <p:nvSpPr>
          <p:cNvPr id="21" name="Picture Placeholder 20">
            <a:extLst>
              <a:ext uri="{FF2B5EF4-FFF2-40B4-BE49-F238E27FC236}">
                <a16:creationId xmlns:a16="http://schemas.microsoft.com/office/drawing/2014/main" id="{0D5D19A6-4690-4FAC-A145-04776690C83F}"/>
              </a:ext>
            </a:extLst>
          </p:cNvPr>
          <p:cNvSpPr>
            <a:spLocks noGrp="1"/>
          </p:cNvSpPr>
          <p:nvPr>
            <p:ph type="pic" sz="quarter" idx="39"/>
          </p:nvPr>
        </p:nvSpPr>
        <p:spPr/>
      </p:sp>
      <p:sp>
        <p:nvSpPr>
          <p:cNvPr id="25" name="Picture Placeholder 24">
            <a:extLst>
              <a:ext uri="{FF2B5EF4-FFF2-40B4-BE49-F238E27FC236}">
                <a16:creationId xmlns:a16="http://schemas.microsoft.com/office/drawing/2014/main" id="{B70A979D-7FA9-4C23-825B-0D1DBB4F373B}"/>
              </a:ext>
            </a:extLst>
          </p:cNvPr>
          <p:cNvSpPr>
            <a:spLocks noGrp="1"/>
          </p:cNvSpPr>
          <p:nvPr>
            <p:ph type="pic" sz="quarter" idx="43"/>
          </p:nvPr>
        </p:nvSpPr>
        <p:spPr/>
      </p:sp>
      <p:sp>
        <p:nvSpPr>
          <p:cNvPr id="20" name="Slide Number Placeholder 5">
            <a:extLst>
              <a:ext uri="{FF2B5EF4-FFF2-40B4-BE49-F238E27FC236}">
                <a16:creationId xmlns:a16="http://schemas.microsoft.com/office/drawing/2014/main" id="{E6C71E6A-F106-C042-8E86-3A8419118A7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626914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FF71F5-5F70-4CDE-ABE8-1A7397111784}"/>
              </a:ext>
            </a:extLst>
          </p:cNvPr>
          <p:cNvSpPr>
            <a:spLocks noGrp="1"/>
          </p:cNvSpPr>
          <p:nvPr>
            <p:ph type="title"/>
          </p:nvPr>
        </p:nvSpPr>
        <p:spPr>
          <a:xfrm>
            <a:off x="350519" y="251530"/>
            <a:ext cx="5745481" cy="640080"/>
          </a:xfrm>
        </p:spPr>
        <p:txBody>
          <a:bodyPr>
            <a:noAutofit/>
          </a:bodyPr>
          <a:lstStyle/>
          <a:p>
            <a:pPr algn="l" rtl="0"/>
            <a:r>
              <a:rPr lang="es" b="1" i="0" u="none" baseline="0"/>
              <a:t>Centrado en usted</a:t>
            </a:r>
          </a:p>
        </p:txBody>
      </p:sp>
      <p:grpSp>
        <p:nvGrpSpPr>
          <p:cNvPr id="25" name="Group 24"/>
          <p:cNvGrpSpPr/>
          <p:nvPr/>
        </p:nvGrpSpPr>
        <p:grpSpPr>
          <a:xfrm>
            <a:off x="2489200" y="929236"/>
            <a:ext cx="4610099" cy="4610099"/>
            <a:chOff x="609603" y="0"/>
            <a:chExt cx="4267199" cy="4267199"/>
          </a:xfrm>
          <a:solidFill>
            <a:schemeClr val="bg2"/>
          </a:solidFill>
        </p:grpSpPr>
        <p:sp>
          <p:nvSpPr>
            <p:cNvPr id="29" name="Oval 28"/>
            <p:cNvSpPr/>
            <p:nvPr/>
          </p:nvSpPr>
          <p:spPr>
            <a:xfrm>
              <a:off x="609603" y="0"/>
              <a:ext cx="4267199" cy="4267199"/>
            </a:xfrm>
            <a:prstGeom prst="ellipse">
              <a:avLst/>
            </a:prstGeom>
            <a:grpFill/>
          </p:spPr>
          <p:style>
            <a:lnRef idx="2">
              <a:schemeClr val="lt1">
                <a:hueOff val="0"/>
                <a:satOff val="0"/>
                <a:lumOff val="0"/>
                <a:alphaOff val="0"/>
              </a:schemeClr>
            </a:lnRef>
            <a:fillRef idx="1">
              <a:scrgbClr r="0" g="0" b="0"/>
            </a:fillRef>
            <a:effectRef idx="0">
              <a:schemeClr val="accent2">
                <a:alpha val="50000"/>
                <a:hueOff val="0"/>
                <a:satOff val="0"/>
                <a:lumOff val="0"/>
                <a:alphaOff val="0"/>
              </a:schemeClr>
            </a:effectRef>
            <a:fontRef idx="minor">
              <a:schemeClr val="tx1"/>
            </a:fontRef>
          </p:style>
        </p:sp>
        <p:sp>
          <p:nvSpPr>
            <p:cNvPr id="34" name="Oval 4"/>
            <p:cNvSpPr/>
            <p:nvPr/>
          </p:nvSpPr>
          <p:spPr>
            <a:xfrm>
              <a:off x="1234520" y="624917"/>
              <a:ext cx="3017365" cy="3017365"/>
            </a:xfrm>
            <a:prstGeom prst="rect">
              <a:avLst/>
            </a:prstGeom>
            <a:grpFill/>
          </p:spPr>
          <p:style>
            <a:lnRef idx="0">
              <a:scrgbClr r="0" g="0" b="0"/>
            </a:lnRef>
            <a:fillRef idx="0">
              <a:scrgbClr r="0" g="0" b="0"/>
            </a:fillRef>
            <a:effectRef idx="0">
              <a:scrgbClr r="0" g="0" b="0"/>
            </a:effectRef>
            <a:fontRef idx="minor">
              <a:schemeClr val="tx1"/>
            </a:fontRef>
          </p:style>
          <p:txBody>
            <a:bodyPr spcFirstLastPara="0" vert="horz" wrap="square" lIns="234838" tIns="25400" rIns="234838" bIns="25400" numCol="1" spcCol="1270" anchor="ctr" anchorCtr="0">
              <a:noAutofit/>
            </a:bodyPr>
            <a:lstStyle/>
            <a:p>
              <a:pPr lvl="0" algn="ctr" defTabSz="889000" rtl="0">
                <a:lnSpc>
                  <a:spcPct val="90000"/>
                </a:lnSpc>
                <a:spcBef>
                  <a:spcPct val="0"/>
                </a:spcBef>
                <a:spcAft>
                  <a:spcPct val="35000"/>
                </a:spcAft>
                <a:buFont typeface="Arial" panose="020B0604020202020204" pitchFamily="34" charset="0"/>
                <a:buChar char="•"/>
              </a:pPr>
              <a:endParaRPr lang="es" sz="2000" kern="1200"/>
            </a:p>
          </p:txBody>
        </p:sp>
      </p:grpSp>
      <p:sp>
        <p:nvSpPr>
          <p:cNvPr id="27" name="Oval 26"/>
          <p:cNvSpPr/>
          <p:nvPr/>
        </p:nvSpPr>
        <p:spPr>
          <a:xfrm>
            <a:off x="4935258" y="929236"/>
            <a:ext cx="4610099" cy="4610099"/>
          </a:xfrm>
          <a:prstGeom prst="ellipse">
            <a:avLst/>
          </a:prstGeom>
          <a:solidFill>
            <a:schemeClr val="tx1">
              <a:alpha val="61000"/>
            </a:schemeClr>
          </a:solidFill>
          <a:ln>
            <a:noFill/>
          </a:ln>
        </p:spPr>
        <p:style>
          <a:lnRef idx="2">
            <a:schemeClr val="lt1">
              <a:hueOff val="0"/>
              <a:satOff val="0"/>
              <a:lumOff val="0"/>
              <a:alphaOff val="0"/>
            </a:schemeClr>
          </a:lnRef>
          <a:fillRef idx="1">
            <a:scrgbClr r="0" g="0" b="0"/>
          </a:fillRef>
          <a:effectRef idx="0">
            <a:schemeClr val="accent2">
              <a:alpha val="50000"/>
              <a:hueOff val="-215671"/>
              <a:satOff val="-3879"/>
              <a:lumOff val="-22353"/>
              <a:alphaOff val="0"/>
            </a:schemeClr>
          </a:effectRef>
          <a:fontRef idx="minor">
            <a:schemeClr val="tx1"/>
          </a:fontRef>
        </p:style>
      </p:sp>
      <p:sp>
        <p:nvSpPr>
          <p:cNvPr id="35" name="Title 5">
            <a:extLst>
              <a:ext uri="{FF2B5EF4-FFF2-40B4-BE49-F238E27FC236}">
                <a16:creationId xmlns:a16="http://schemas.microsoft.com/office/drawing/2014/main" id="{413437D3-4D00-4677-A829-B116B872EDBF}"/>
              </a:ext>
            </a:extLst>
          </p:cNvPr>
          <p:cNvSpPr txBox="1">
            <a:spLocks/>
          </p:cNvSpPr>
          <p:nvPr/>
        </p:nvSpPr>
        <p:spPr>
          <a:xfrm>
            <a:off x="5161046" y="2914245"/>
            <a:ext cx="1802117" cy="640080"/>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pPr algn="ctr" rtl="0"/>
            <a:r>
              <a:rPr lang="es" b="1" i="0" u="none" baseline="0">
                <a:solidFill>
                  <a:schemeClr val="bg1"/>
                </a:solidFill>
              </a:rPr>
              <a:t>Su </a:t>
            </a:r>
            <a:br>
              <a:rPr lang="es">
                <a:solidFill>
                  <a:schemeClr val="bg1"/>
                </a:solidFill>
              </a:rPr>
            </a:br>
            <a:r>
              <a:rPr lang="es" b="1" i="0" u="none" baseline="0">
                <a:solidFill>
                  <a:schemeClr val="bg1"/>
                </a:solidFill>
              </a:rPr>
              <a:t>éxito</a:t>
            </a:r>
          </a:p>
        </p:txBody>
      </p:sp>
      <p:sp>
        <p:nvSpPr>
          <p:cNvPr id="36" name="Rectangle 35">
            <a:extLst>
              <a:ext uri="{FF2B5EF4-FFF2-40B4-BE49-F238E27FC236}">
                <a16:creationId xmlns:a16="http://schemas.microsoft.com/office/drawing/2014/main" id="{FE720772-32E9-4203-8E76-5A7B7DF77307}"/>
              </a:ext>
            </a:extLst>
          </p:cNvPr>
          <p:cNvSpPr/>
          <p:nvPr/>
        </p:nvSpPr>
        <p:spPr>
          <a:xfrm>
            <a:off x="2812155" y="3409009"/>
            <a:ext cx="1923132" cy="553998"/>
          </a:xfrm>
          <a:prstGeom prst="rect">
            <a:avLst/>
          </a:prstGeom>
        </p:spPr>
        <p:txBody>
          <a:bodyPr wrap="square" lIns="0" tIns="0" rIns="0" bIns="0">
            <a:spAutoFit/>
          </a:bodyPr>
          <a:lstStyle/>
          <a:p>
            <a:pPr lvl="0" algn="ctr" rtl="0"/>
            <a:r>
              <a:rPr lang="es" b="1" i="0" u="none" baseline="0">
                <a:solidFill>
                  <a:schemeClr val="bg1"/>
                </a:solidFill>
              </a:rPr>
              <a:t>Cooperación con </a:t>
            </a:r>
            <a:br>
              <a:rPr lang="es" b="1">
                <a:solidFill>
                  <a:schemeClr val="bg1"/>
                </a:solidFill>
              </a:rPr>
            </a:br>
            <a:r>
              <a:rPr lang="es" b="1" i="0" u="none" baseline="0">
                <a:solidFill>
                  <a:schemeClr val="bg1"/>
                </a:solidFill>
              </a:rPr>
              <a:t>su empresa</a:t>
            </a:r>
          </a:p>
        </p:txBody>
      </p:sp>
      <p:sp>
        <p:nvSpPr>
          <p:cNvPr id="37" name="Rectangle 36">
            <a:extLst>
              <a:ext uri="{FF2B5EF4-FFF2-40B4-BE49-F238E27FC236}">
                <a16:creationId xmlns:a16="http://schemas.microsoft.com/office/drawing/2014/main" id="{FE720772-32E9-4203-8E76-5A7B7DF77307}"/>
              </a:ext>
            </a:extLst>
          </p:cNvPr>
          <p:cNvSpPr/>
          <p:nvPr/>
        </p:nvSpPr>
        <p:spPr>
          <a:xfrm>
            <a:off x="7099299" y="3409009"/>
            <a:ext cx="2178423" cy="830997"/>
          </a:xfrm>
          <a:prstGeom prst="rect">
            <a:avLst/>
          </a:prstGeom>
        </p:spPr>
        <p:txBody>
          <a:bodyPr wrap="square" lIns="0" tIns="0" rIns="0" bIns="0">
            <a:spAutoFit/>
          </a:bodyPr>
          <a:lstStyle/>
          <a:p>
            <a:pPr lvl="0" algn="ctr" rtl="0"/>
            <a:r>
              <a:rPr lang="es" b="1" i="0" u="none" baseline="0">
                <a:solidFill>
                  <a:schemeClr val="bg1"/>
                </a:solidFill>
              </a:rPr>
              <a:t>Ofrecer innovaciones que impulsan un alto rROIC</a:t>
            </a:r>
            <a:endParaRPr lang="es" b="1">
              <a:solidFill>
                <a:schemeClr val="bg1"/>
              </a:solidFill>
            </a:endParaRPr>
          </a:p>
        </p:txBody>
      </p:sp>
      <p:pic>
        <p:nvPicPr>
          <p:cNvPr id="38" name="Graphic 17">
            <a:extLst>
              <a:ext uri="{FF2B5EF4-FFF2-40B4-BE49-F238E27FC236}">
                <a16:creationId xmlns:a16="http://schemas.microsoft.com/office/drawing/2014/main" id="{15EF67FC-23D6-4B2D-885E-F82B45F14680}"/>
              </a:ext>
            </a:extLst>
          </p:cNvPr>
          <p:cNvPicPr>
            <a:picLocks noChangeAspect="1"/>
          </p:cNvPicPr>
          <p:nvPr/>
        </p:nvPicPr>
        <p:blipFill>
          <a:blip r:embed="rId3" cstate="email">
            <a:biLevel thresh="25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74433" y="2318652"/>
            <a:ext cx="827446" cy="827446"/>
          </a:xfrm>
          <a:prstGeom prst="rect">
            <a:avLst/>
          </a:prstGeom>
        </p:spPr>
      </p:pic>
      <p:pic>
        <p:nvPicPr>
          <p:cNvPr id="39" name="Graphic 65">
            <a:extLst>
              <a:ext uri="{FF2B5EF4-FFF2-40B4-BE49-F238E27FC236}">
                <a16:creationId xmlns:a16="http://schemas.microsoft.com/office/drawing/2014/main" id="{7D9D273A-5634-415A-AB49-81E836355CDE}"/>
              </a:ext>
            </a:extLst>
          </p:cNvPr>
          <p:cNvPicPr>
            <a:picLocks noChangeAspect="1"/>
          </p:cNvPicPr>
          <p:nvPr/>
        </p:nvPicPr>
        <p:blipFill>
          <a:blip r:embed="rId5" cstate="email">
            <a:biLevel thresh="25000"/>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998823" y="1971028"/>
            <a:ext cx="1522693" cy="1522693"/>
          </a:xfrm>
          <a:prstGeom prst="rect">
            <a:avLst/>
          </a:prstGeom>
        </p:spPr>
      </p:pic>
      <p:sp>
        <p:nvSpPr>
          <p:cNvPr id="13" name="Slide Number Placeholder 5">
            <a:extLst>
              <a:ext uri="{FF2B5EF4-FFF2-40B4-BE49-F238E27FC236}">
                <a16:creationId xmlns:a16="http://schemas.microsoft.com/office/drawing/2014/main" id="{EF000227-93AD-1D43-A25B-ABA04CB6E44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9869242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96FAE85-2820-4D45-BF68-A25DE2B4897F}"/>
              </a:ext>
            </a:extLst>
          </p:cNvPr>
          <p:cNvPicPr>
            <a:picLocks noChangeAspect="1"/>
          </p:cNvPicPr>
          <p:nvPr/>
        </p:nvPicPr>
        <p:blipFill>
          <a:blip r:embed="rId3"/>
          <a:stretch>
            <a:fillRect/>
          </a:stretch>
        </p:blipFill>
        <p:spPr>
          <a:xfrm>
            <a:off x="5135246" y="885734"/>
            <a:ext cx="7048500" cy="5168900"/>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es" b="1" i="0" u="none" baseline="0"/>
              <a:t>Le apoyamos</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98913"/>
            <a:ext cx="5769793" cy="2852294"/>
          </a:xfrm>
        </p:spPr>
        <p:txBody>
          <a:bodyPr lIns="0" tIns="0" rIns="0" bIns="0"/>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es" sz="2400" b="0" i="0" u="none" baseline="0" dirty="0"/>
              <a:t>Estamos siempre pensando en </a:t>
            </a:r>
            <a:r>
              <a:rPr lang="es" sz="2400" b="1" i="0" u="none" baseline="0" dirty="0">
                <a:solidFill>
                  <a:srgbClr val="0070C0"/>
                </a:solidFill>
              </a:rPr>
              <a:t>cada aspecto</a:t>
            </a:r>
            <a:r>
              <a:rPr lang="es" sz="2400" b="0" i="0" u="none" baseline="0" dirty="0"/>
              <a:t> de su empresa</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es" sz="2400" b="0" i="0" u="none" baseline="0" dirty="0"/>
              <a:t>Nos </a:t>
            </a:r>
            <a:r>
              <a:rPr lang="es" sz="2400" b="1" i="0" u="none" baseline="0" dirty="0">
                <a:solidFill>
                  <a:srgbClr val="0070C0"/>
                </a:solidFill>
              </a:rPr>
              <a:t>centramos en soluciones </a:t>
            </a:r>
            <a:r>
              <a:rPr lang="es" sz="2400" b="0" i="0" u="none" baseline="0" dirty="0"/>
              <a:t>para satisfacer las necesidades de su negocio</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es" sz="2400" b="0" i="0" u="none" baseline="0" dirty="0"/>
              <a:t>Vamos un </a:t>
            </a:r>
            <a:r>
              <a:rPr lang="es" sz="2400" b="1" i="0" u="none" baseline="0" dirty="0">
                <a:solidFill>
                  <a:srgbClr val="0070C0"/>
                </a:solidFill>
              </a:rPr>
              <a:t>paso más allá </a:t>
            </a:r>
            <a:r>
              <a:rPr lang="es" sz="2400" b="0" i="0" u="none" baseline="0" dirty="0"/>
              <a:t>por usted</a:t>
            </a:r>
          </a:p>
        </p:txBody>
      </p:sp>
      <p:grpSp>
        <p:nvGrpSpPr>
          <p:cNvPr id="15" name="Group 14">
            <a:extLst>
              <a:ext uri="{FF2B5EF4-FFF2-40B4-BE49-F238E27FC236}">
                <a16:creationId xmlns:a16="http://schemas.microsoft.com/office/drawing/2014/main" id="{771F7F50-0D0D-E744-9AAA-EBD2FB7EB718}"/>
              </a:ext>
            </a:extLst>
          </p:cNvPr>
          <p:cNvGrpSpPr/>
          <p:nvPr/>
        </p:nvGrpSpPr>
        <p:grpSpPr>
          <a:xfrm>
            <a:off x="448126" y="4366947"/>
            <a:ext cx="5101773" cy="1478377"/>
            <a:chOff x="448126" y="4366947"/>
            <a:chExt cx="5101773" cy="1478377"/>
          </a:xfrm>
        </p:grpSpPr>
        <p:sp>
          <p:nvSpPr>
            <p:cNvPr id="2" name="Rounded Rectangle 1">
              <a:extLst>
                <a:ext uri="{FF2B5EF4-FFF2-40B4-BE49-F238E27FC236}">
                  <a16:creationId xmlns:a16="http://schemas.microsoft.com/office/drawing/2014/main" id="{E16C9B2A-ECCA-5F45-B936-6C4919BB08A2}"/>
                </a:ext>
              </a:extLst>
            </p:cNvPr>
            <p:cNvSpPr/>
            <p:nvPr/>
          </p:nvSpPr>
          <p:spPr>
            <a:xfrm>
              <a:off x="448126" y="4366947"/>
              <a:ext cx="5101773" cy="1424237"/>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pic>
          <p:nvPicPr>
            <p:cNvPr id="9" name="Picture 8">
              <a:extLst>
                <a:ext uri="{FF2B5EF4-FFF2-40B4-BE49-F238E27FC236}">
                  <a16:creationId xmlns:a16="http://schemas.microsoft.com/office/drawing/2014/main" id="{38A3D654-AE3C-4AA5-BA8B-F4AF09A67E3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8127" y="4421087"/>
              <a:ext cx="1261317" cy="1424237"/>
            </a:xfrm>
            <a:prstGeom prst="rect">
              <a:avLst/>
            </a:prstGeom>
          </p:spPr>
        </p:pic>
        <p:pic>
          <p:nvPicPr>
            <p:cNvPr id="10" name="Picture 9">
              <a:extLst>
                <a:ext uri="{FF2B5EF4-FFF2-40B4-BE49-F238E27FC236}">
                  <a16:creationId xmlns:a16="http://schemas.microsoft.com/office/drawing/2014/main" id="{E6F9F8EA-1D2D-4BCA-B4B3-8737A7E0AE3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24203" y="4421087"/>
              <a:ext cx="1261316" cy="1424237"/>
            </a:xfrm>
            <a:prstGeom prst="rect">
              <a:avLst/>
            </a:prstGeom>
          </p:spPr>
        </p:pic>
        <p:pic>
          <p:nvPicPr>
            <p:cNvPr id="11" name="Picture 10">
              <a:extLst>
                <a:ext uri="{FF2B5EF4-FFF2-40B4-BE49-F238E27FC236}">
                  <a16:creationId xmlns:a16="http://schemas.microsoft.com/office/drawing/2014/main" id="{F102EC33-578A-4913-A4B4-97AD087C313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0278" y="4421087"/>
              <a:ext cx="1261316" cy="1424237"/>
            </a:xfrm>
            <a:prstGeom prst="rect">
              <a:avLst/>
            </a:prstGeom>
          </p:spPr>
        </p:pic>
        <p:pic>
          <p:nvPicPr>
            <p:cNvPr id="12" name="Picture 11">
              <a:extLst>
                <a:ext uri="{FF2B5EF4-FFF2-40B4-BE49-F238E27FC236}">
                  <a16:creationId xmlns:a16="http://schemas.microsoft.com/office/drawing/2014/main" id="{00C84EA8-3E4C-4E12-99BB-83F75FFEBCC2}"/>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t="3236" b="9687"/>
            <a:stretch/>
          </p:blipFill>
          <p:spPr>
            <a:xfrm>
              <a:off x="4261594" y="4458967"/>
              <a:ext cx="1261316" cy="1240196"/>
            </a:xfrm>
            <a:prstGeom prst="rect">
              <a:avLst/>
            </a:prstGeom>
          </p:spPr>
        </p:pic>
      </p:grpSp>
      <p:sp>
        <p:nvSpPr>
          <p:cNvPr id="13" name="Text Placeholder 12">
            <a:extLst>
              <a:ext uri="{FF2B5EF4-FFF2-40B4-BE49-F238E27FC236}">
                <a16:creationId xmlns:a16="http://schemas.microsoft.com/office/drawing/2014/main" id="{8D02FF08-17D3-7040-9857-BA3C50C970ED}"/>
              </a:ext>
            </a:extLst>
          </p:cNvPr>
          <p:cNvSpPr>
            <a:spLocks noGrp="1"/>
          </p:cNvSpPr>
          <p:nvPr>
            <p:ph type="body" sz="quarter" idx="10"/>
          </p:nvPr>
        </p:nvSpPr>
        <p:spPr/>
        <p:txBody>
          <a:bodyPr/>
          <a:lstStyle/>
          <a:p>
            <a:pPr algn="l" rtl="0"/>
            <a:r>
              <a:rPr lang="es" b="1" i="0" u="none" baseline="0"/>
              <a:t>Nos apasiona ayudarle a tener éxito</a:t>
            </a:r>
          </a:p>
        </p:txBody>
      </p:sp>
      <p:sp>
        <p:nvSpPr>
          <p:cNvPr id="14" name="Slide Number Placeholder 5">
            <a:extLst>
              <a:ext uri="{FF2B5EF4-FFF2-40B4-BE49-F238E27FC236}">
                <a16:creationId xmlns:a16="http://schemas.microsoft.com/office/drawing/2014/main" id="{6051D719-8F81-F445-AFD3-F6C4108F5F3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6857994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484A04F1-3E54-4AB8-A68A-261484A5D660}"/>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480587" y="1906517"/>
            <a:ext cx="5711413" cy="4139043"/>
          </a:xfrm>
          <a:prstGeom prst="rect">
            <a:avLst/>
          </a:prstGeom>
        </p:spPr>
      </p:pic>
      <p:sp>
        <p:nvSpPr>
          <p:cNvPr id="3" name="Title 2">
            <a:extLst>
              <a:ext uri="{FF2B5EF4-FFF2-40B4-BE49-F238E27FC236}">
                <a16:creationId xmlns:a16="http://schemas.microsoft.com/office/drawing/2014/main" id="{8C3B4BB3-5CFB-4C50-AD1D-EA0FCB9D38A2}"/>
              </a:ext>
            </a:extLst>
          </p:cNvPr>
          <p:cNvSpPr>
            <a:spLocks noGrp="1"/>
          </p:cNvSpPr>
          <p:nvPr>
            <p:ph type="title"/>
          </p:nvPr>
        </p:nvSpPr>
        <p:spPr>
          <a:xfrm>
            <a:off x="360526" y="336543"/>
            <a:ext cx="11490960" cy="488958"/>
          </a:xfrm>
        </p:spPr>
        <p:txBody>
          <a:bodyPr>
            <a:noAutofit/>
          </a:bodyPr>
          <a:lstStyle/>
          <a:p>
            <a:pPr algn="l" rtl="0"/>
            <a:r>
              <a:rPr lang="es" b="1" i="0" u="none" baseline="0"/>
              <a:t>Cómo le ayudamos a tener éxito</a:t>
            </a:r>
          </a:p>
        </p:txBody>
      </p:sp>
      <p:sp>
        <p:nvSpPr>
          <p:cNvPr id="4" name="Content Placeholder 3">
            <a:extLst>
              <a:ext uri="{FF2B5EF4-FFF2-40B4-BE49-F238E27FC236}">
                <a16:creationId xmlns:a16="http://schemas.microsoft.com/office/drawing/2014/main" id="{44F91F49-AAE3-4A30-A262-5B8FDD78BAAE}"/>
              </a:ext>
            </a:extLst>
          </p:cNvPr>
          <p:cNvSpPr>
            <a:spLocks noGrp="1"/>
          </p:cNvSpPr>
          <p:nvPr>
            <p:ph idx="1"/>
          </p:nvPr>
        </p:nvSpPr>
        <p:spPr>
          <a:xfrm>
            <a:off x="483327" y="1083449"/>
            <a:ext cx="6570616" cy="4949049"/>
          </a:xfrm>
        </p:spPr>
        <p:txBody>
          <a:bodyPr vert="horz" lIns="0" tIns="0" rIns="0" bIns="0" rtlCol="0" anchor="t">
            <a:noAutofit/>
          </a:bodyPr>
          <a:lstStyle/>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s" sz="1600" b="1" i="0" u="none" baseline="0" dirty="0"/>
              <a:t>Calidad del producto:</a:t>
            </a:r>
            <a:r>
              <a:rPr lang="es" sz="1600" b="0" i="0" u="none" baseline="0" dirty="0"/>
              <a:t> Ofrecemos soluciones de alta calidad y bien diseñadas para una mayor productividad en el lugar de trabajo.</a:t>
            </a:r>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s" sz="1600" b="1" i="0" u="none" baseline="0" dirty="0"/>
              <a:t>Calidad de fabricación:</a:t>
            </a:r>
            <a:r>
              <a:rPr lang="es" sz="1600" b="0" i="0" u="none" baseline="0" dirty="0"/>
              <a:t> Fabricamos productos que son rentables y que, desde el punto de vista empresarial, valen la pena operar y tener en propiedad. </a:t>
            </a:r>
            <a:endParaRPr lang="es" sz="1600" dirty="0"/>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s" sz="1600" b="1" i="0" u="none" baseline="0" dirty="0"/>
              <a:t>Calidad de servicio, distribución y soporte: </a:t>
            </a:r>
            <a:r>
              <a:rPr lang="es" sz="1600" b="0" i="0" u="none" baseline="0" dirty="0"/>
              <a:t>Sabemos que </a:t>
            </a:r>
            <a:br>
              <a:rPr lang="es" sz="1600" dirty="0"/>
            </a:br>
            <a:r>
              <a:rPr lang="es" sz="1600" b="0" i="0" u="none" baseline="0" dirty="0"/>
              <a:t>cuando surgen problemas, tanto nuestros clientes como los operarios de los equipos confían en nuestra atención de calidad para resolver cualquier problema rápidamente y a la primera. </a:t>
            </a:r>
            <a:endParaRPr lang="es" sz="1600" dirty="0"/>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s" sz="1600" b="1" i="0" u="none" baseline="0" dirty="0"/>
              <a:t>Proceso de desarrollo de nuevos productos: </a:t>
            </a:r>
            <a:r>
              <a:rPr lang="es" sz="1600" b="0" i="0" u="none" baseline="0" dirty="0"/>
              <a:t>Los diseñadores </a:t>
            </a:r>
            <a:br>
              <a:rPr lang="es" sz="1600" dirty="0"/>
            </a:br>
            <a:r>
              <a:rPr lang="es" sz="1600" b="0" i="0" u="none" baseline="0" dirty="0"/>
              <a:t>e ingenieros de Genie se centran en crear equipos que sean </a:t>
            </a:r>
            <a:br>
              <a:rPr lang="es" sz="1600" dirty="0"/>
            </a:br>
            <a:r>
              <a:rPr lang="es" sz="1600" b="0" i="0" u="none" baseline="0" dirty="0"/>
              <a:t>fáciles de usar, sencillos de mantener, fiables, lo suficientemente robustos como para hacer frente a las condiciones de trabajo más duras.</a:t>
            </a:r>
            <a:endParaRPr lang="es" sz="1600" dirty="0">
              <a:cs typeface="Arial"/>
            </a:endParaRPr>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s" sz="1600" b="1" i="0" u="none" baseline="0" dirty="0"/>
              <a:t>Procesos y sistemas internos modernos: </a:t>
            </a:r>
            <a:r>
              <a:rPr lang="es" sz="1600" b="0" i="0" u="none" baseline="0" dirty="0"/>
              <a:t>Oportunidades </a:t>
            </a:r>
            <a:br>
              <a:rPr lang="es" sz="1600" dirty="0"/>
            </a:br>
            <a:r>
              <a:rPr lang="es" sz="1600" b="0" i="0" u="none" baseline="0" dirty="0"/>
              <a:t>de crecimiento y desarrollo de nuestros miembros de equipo para aumentar la productividad y el rendimiento.</a:t>
            </a:r>
            <a:endParaRPr lang="es" sz="1600" dirty="0">
              <a:cs typeface="Arial"/>
            </a:endParaRPr>
          </a:p>
        </p:txBody>
      </p:sp>
      <p:sp>
        <p:nvSpPr>
          <p:cNvPr id="7" name="Slide Number Placeholder 5">
            <a:extLst>
              <a:ext uri="{FF2B5EF4-FFF2-40B4-BE49-F238E27FC236}">
                <a16:creationId xmlns:a16="http://schemas.microsoft.com/office/drawing/2014/main" id="{E993145A-6610-2440-B63E-0AEA130FE5F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035691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84A04F1-3E54-4AB8-A68A-261484A5D66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62501" y="1093715"/>
            <a:ext cx="7429498" cy="4952999"/>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es" b="1" i="0" u="none" baseline="0"/>
              <a:t>Innovadores en el sector </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16185"/>
            <a:ext cx="5510713" cy="2609650"/>
          </a:xfrm>
        </p:spPr>
        <p:txBody>
          <a:bodyPr lIns="0" tIns="0" rIns="0" bIns="0"/>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es" sz="2400" b="0" i="0" u="none" baseline="0" dirty="0"/>
              <a:t>Los productos y soluciones Genie® están diseñados para mejorar </a:t>
            </a:r>
            <a:r>
              <a:rPr lang="es" sz="2400" b="1" i="0" u="none" baseline="0" dirty="0">
                <a:solidFill>
                  <a:srgbClr val="0070C0"/>
                </a:solidFill>
              </a:rPr>
              <a:t>la productividad y el valor</a:t>
            </a:r>
            <a:r>
              <a:rPr lang="es" sz="2400" b="0" i="0" u="none" baseline="0" dirty="0"/>
              <a:t> de su flota</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es" sz="2400" b="0" i="0" u="none" baseline="0" dirty="0"/>
              <a:t>Nuestras innovaciones pueden ayudar a su empresa a ser más </a:t>
            </a:r>
            <a:r>
              <a:rPr lang="es" sz="2400" b="1" i="0" u="none" baseline="0" dirty="0">
                <a:solidFill>
                  <a:srgbClr val="0070C0"/>
                </a:solidFill>
              </a:rPr>
              <a:t>rápida y eficiente </a:t>
            </a:r>
            <a:r>
              <a:rPr lang="es" sz="2400" b="0" i="0" u="none" baseline="0" dirty="0"/>
              <a:t>que nunca antes</a:t>
            </a:r>
          </a:p>
        </p:txBody>
      </p:sp>
      <p:sp>
        <p:nvSpPr>
          <p:cNvPr id="13" name="Rounded Rectangle 12">
            <a:extLst>
              <a:ext uri="{FF2B5EF4-FFF2-40B4-BE49-F238E27FC236}">
                <a16:creationId xmlns:a16="http://schemas.microsoft.com/office/drawing/2014/main" id="{1E1D1E08-613C-6B4A-95A9-015D6F87CC1D}"/>
              </a:ext>
            </a:extLst>
          </p:cNvPr>
          <p:cNvSpPr/>
          <p:nvPr/>
        </p:nvSpPr>
        <p:spPr>
          <a:xfrm>
            <a:off x="448128" y="4360515"/>
            <a:ext cx="5089543" cy="143067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5" name="Text Placeholder 4">
            <a:extLst>
              <a:ext uri="{FF2B5EF4-FFF2-40B4-BE49-F238E27FC236}">
                <a16:creationId xmlns:a16="http://schemas.microsoft.com/office/drawing/2014/main" id="{3AE6E3F3-4F38-E848-9005-FC163A57155A}"/>
              </a:ext>
            </a:extLst>
          </p:cNvPr>
          <p:cNvSpPr>
            <a:spLocks noGrp="1"/>
          </p:cNvSpPr>
          <p:nvPr>
            <p:ph type="body" sz="quarter" idx="10"/>
          </p:nvPr>
        </p:nvSpPr>
        <p:spPr/>
        <p:txBody>
          <a:bodyPr/>
          <a:lstStyle/>
          <a:p>
            <a:pPr algn="l" rtl="0"/>
            <a:r>
              <a:rPr lang="es" b="1" i="0" u="none" baseline="0"/>
              <a:t>Desarrollamos innovaciones con sentido que impulsan el valor para usted</a:t>
            </a:r>
          </a:p>
        </p:txBody>
      </p:sp>
      <p:pic>
        <p:nvPicPr>
          <p:cNvPr id="8" name="Picture 7">
            <a:extLst>
              <a:ext uri="{FF2B5EF4-FFF2-40B4-BE49-F238E27FC236}">
                <a16:creationId xmlns:a16="http://schemas.microsoft.com/office/drawing/2014/main" id="{B4E1C4EF-73C7-4F34-BB59-471CD05CB22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54248" y="4374964"/>
            <a:ext cx="1260000" cy="1422751"/>
          </a:xfrm>
          <a:prstGeom prst="rect">
            <a:avLst/>
          </a:prstGeom>
        </p:spPr>
      </p:pic>
      <p:pic>
        <p:nvPicPr>
          <p:cNvPr id="9" name="Picture 8">
            <a:extLst>
              <a:ext uri="{FF2B5EF4-FFF2-40B4-BE49-F238E27FC236}">
                <a16:creationId xmlns:a16="http://schemas.microsoft.com/office/drawing/2014/main" id="{6C8C1A92-30FA-410F-8751-DC03A8CD424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31454" y="4374964"/>
            <a:ext cx="1260000" cy="1422750"/>
          </a:xfrm>
          <a:prstGeom prst="rect">
            <a:avLst/>
          </a:prstGeom>
        </p:spPr>
      </p:pic>
      <p:pic>
        <p:nvPicPr>
          <p:cNvPr id="10" name="Picture 9">
            <a:extLst>
              <a:ext uri="{FF2B5EF4-FFF2-40B4-BE49-F238E27FC236}">
                <a16:creationId xmlns:a16="http://schemas.microsoft.com/office/drawing/2014/main" id="{32F57CCF-8B05-4A52-B166-E055A55EDD8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8660" y="4374964"/>
            <a:ext cx="1260000" cy="1422750"/>
          </a:xfrm>
          <a:prstGeom prst="rect">
            <a:avLst/>
          </a:prstGeom>
        </p:spPr>
      </p:pic>
      <p:pic>
        <p:nvPicPr>
          <p:cNvPr id="12" name="Picture 11">
            <a:extLst>
              <a:ext uri="{FF2B5EF4-FFF2-40B4-BE49-F238E27FC236}">
                <a16:creationId xmlns:a16="http://schemas.microsoft.com/office/drawing/2014/main" id="{41125B37-7955-41E7-9245-17FD4B6CCF9A}"/>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85865" y="4374965"/>
            <a:ext cx="1260000" cy="1422750"/>
          </a:xfrm>
          <a:prstGeom prst="rect">
            <a:avLst/>
          </a:prstGeom>
        </p:spPr>
      </p:pic>
      <p:sp>
        <p:nvSpPr>
          <p:cNvPr id="14" name="Slide Number Placeholder 5">
            <a:extLst>
              <a:ext uri="{FF2B5EF4-FFF2-40B4-BE49-F238E27FC236}">
                <a16:creationId xmlns:a16="http://schemas.microsoft.com/office/drawing/2014/main" id="{F5DFCDD4-F2FA-6B4B-96DF-A46CE29D65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045654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42B25D-F961-4FCE-A6A0-8C64A951A4F7}"/>
              </a:ext>
            </a:extLst>
          </p:cNvPr>
          <p:cNvSpPr>
            <a:spLocks noGrp="1"/>
          </p:cNvSpPr>
          <p:nvPr>
            <p:ph type="title"/>
          </p:nvPr>
        </p:nvSpPr>
        <p:spPr/>
        <p:txBody>
          <a:bodyPr lIns="0" tIns="0" rIns="0" bIns="0"/>
          <a:lstStyle/>
          <a:p>
            <a:pPr algn="l" rtl="0"/>
            <a:r>
              <a:rPr lang="es" b="1" i="0" u="none" baseline="0"/>
              <a:t>Índice</a:t>
            </a:r>
          </a:p>
        </p:txBody>
      </p:sp>
      <p:sp>
        <p:nvSpPr>
          <p:cNvPr id="9" name="Slide Number Placeholder 5">
            <a:extLst>
              <a:ext uri="{FF2B5EF4-FFF2-40B4-BE49-F238E27FC236}">
                <a16:creationId xmlns:a16="http://schemas.microsoft.com/office/drawing/2014/main" id="{A7311165-0E6A-416D-85AC-8DD9491C3DB5}"/>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pPr algn="r" rtl="0"/>
            <a:fld id="{DB7EB4E9-B995-49CA-B9B8-29450609F452}" type="slidenum">
              <a:rPr/>
              <a:pPr/>
              <a:t>2</a:t>
            </a:fld>
            <a:endParaRPr lang="es"/>
          </a:p>
        </p:txBody>
      </p:sp>
      <p:sp>
        <p:nvSpPr>
          <p:cNvPr id="12" name="Content Placeholder 3">
            <a:extLst>
              <a:ext uri="{FF2B5EF4-FFF2-40B4-BE49-F238E27FC236}">
                <a16:creationId xmlns:a16="http://schemas.microsoft.com/office/drawing/2014/main" id="{3F95A0EC-30D7-9846-8DB8-E12E705A081F}"/>
              </a:ext>
            </a:extLst>
          </p:cNvPr>
          <p:cNvSpPr txBox="1">
            <a:spLocks/>
          </p:cNvSpPr>
          <p:nvPr/>
        </p:nvSpPr>
        <p:spPr>
          <a:xfrm>
            <a:off x="386986" y="1495675"/>
            <a:ext cx="4746718" cy="437606"/>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600"/>
              </a:spcAft>
              <a:tabLst>
                <a:tab pos="5641975" algn="r"/>
              </a:tabLst>
            </a:pPr>
            <a:r>
              <a:rPr lang="es" sz="2000" b="1" i="0" u="none" baseline="0">
                <a:solidFill>
                  <a:schemeClr val="bg2"/>
                </a:solidFill>
              </a:rPr>
              <a:t>Diapositivas para uso externo</a:t>
            </a:r>
            <a:endParaRPr lang="es" sz="2000"/>
          </a:p>
        </p:txBody>
      </p:sp>
      <p:pic>
        <p:nvPicPr>
          <p:cNvPr id="2" name="Picture 1">
            <a:extLst>
              <a:ext uri="{FF2B5EF4-FFF2-40B4-BE49-F238E27FC236}">
                <a16:creationId xmlns:a16="http://schemas.microsoft.com/office/drawing/2014/main" id="{CE0ED7AC-33BB-B243-A573-0C8203AF79B2}"/>
              </a:ext>
            </a:extLst>
          </p:cNvPr>
          <p:cNvPicPr>
            <a:picLocks noChangeAspect="1"/>
          </p:cNvPicPr>
          <p:nvPr/>
        </p:nvPicPr>
        <p:blipFill>
          <a:blip r:embed="rId2"/>
          <a:stretch>
            <a:fillRect/>
          </a:stretch>
        </p:blipFill>
        <p:spPr>
          <a:xfrm>
            <a:off x="6479177" y="-3308"/>
            <a:ext cx="5712821" cy="6048869"/>
          </a:xfrm>
          <a:prstGeom prst="rect">
            <a:avLst/>
          </a:prstGeom>
        </p:spPr>
      </p:pic>
      <p:sp>
        <p:nvSpPr>
          <p:cNvPr id="13" name="Content Placeholder 3">
            <a:extLst>
              <a:ext uri="{FF2B5EF4-FFF2-40B4-BE49-F238E27FC236}">
                <a16:creationId xmlns:a16="http://schemas.microsoft.com/office/drawing/2014/main" id="{F9C4B2E5-EE12-6A43-9A84-53C86DEAB2E5}"/>
              </a:ext>
            </a:extLst>
          </p:cNvPr>
          <p:cNvSpPr txBox="1">
            <a:spLocks/>
          </p:cNvSpPr>
          <p:nvPr/>
        </p:nvSpPr>
        <p:spPr>
          <a:xfrm>
            <a:off x="350517" y="1985583"/>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es" b="0" i="0" u="none" baseline="0"/>
              <a:t>Historia y distinciones de Genie</a:t>
            </a:r>
            <a:endParaRPr lang="es"/>
          </a:p>
        </p:txBody>
      </p:sp>
      <p:sp>
        <p:nvSpPr>
          <p:cNvPr id="4" name="Rounded Rectangle 3">
            <a:extLst>
              <a:ext uri="{FF2B5EF4-FFF2-40B4-BE49-F238E27FC236}">
                <a16:creationId xmlns:a16="http://schemas.microsoft.com/office/drawing/2014/main" id="{E1FB9B70-D548-C740-82C8-640E5DCD362B}"/>
              </a:ext>
            </a:extLst>
          </p:cNvPr>
          <p:cNvSpPr/>
          <p:nvPr/>
        </p:nvSpPr>
        <p:spPr>
          <a:xfrm>
            <a:off x="5227593" y="198558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s" b="0" i="0" u="none" baseline="0">
                <a:solidFill>
                  <a:schemeClr val="bg1"/>
                </a:solidFill>
              </a:rPr>
              <a:t>4-13</a:t>
            </a:r>
          </a:p>
        </p:txBody>
      </p:sp>
      <p:sp>
        <p:nvSpPr>
          <p:cNvPr id="14" name="Content Placeholder 3">
            <a:extLst>
              <a:ext uri="{FF2B5EF4-FFF2-40B4-BE49-F238E27FC236}">
                <a16:creationId xmlns:a16="http://schemas.microsoft.com/office/drawing/2014/main" id="{8D6B8A49-2A45-0E4B-BBB7-7CFC5861B72E}"/>
              </a:ext>
            </a:extLst>
          </p:cNvPr>
          <p:cNvSpPr txBox="1">
            <a:spLocks/>
          </p:cNvSpPr>
          <p:nvPr/>
        </p:nvSpPr>
        <p:spPr>
          <a:xfrm>
            <a:off x="350517" y="2501566"/>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es" b="0" i="0" u="none" baseline="0"/>
              <a:t>Quality By Design</a:t>
            </a:r>
            <a:endParaRPr lang="es"/>
          </a:p>
        </p:txBody>
      </p:sp>
      <p:sp>
        <p:nvSpPr>
          <p:cNvPr id="15" name="Rounded Rectangle 14">
            <a:extLst>
              <a:ext uri="{FF2B5EF4-FFF2-40B4-BE49-F238E27FC236}">
                <a16:creationId xmlns:a16="http://schemas.microsoft.com/office/drawing/2014/main" id="{B28BBB0B-1BF1-4340-A281-02EE2B371229}"/>
              </a:ext>
            </a:extLst>
          </p:cNvPr>
          <p:cNvSpPr/>
          <p:nvPr/>
        </p:nvSpPr>
        <p:spPr>
          <a:xfrm>
            <a:off x="5227593" y="2501566"/>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s" b="0" i="0" u="none" baseline="0">
                <a:solidFill>
                  <a:schemeClr val="bg1"/>
                </a:solidFill>
              </a:rPr>
              <a:t>14-31</a:t>
            </a:r>
          </a:p>
        </p:txBody>
      </p:sp>
      <p:sp>
        <p:nvSpPr>
          <p:cNvPr id="16" name="Content Placeholder 3">
            <a:extLst>
              <a:ext uri="{FF2B5EF4-FFF2-40B4-BE49-F238E27FC236}">
                <a16:creationId xmlns:a16="http://schemas.microsoft.com/office/drawing/2014/main" id="{8F4F1664-1B64-9449-8D95-E71788C0BB0D}"/>
              </a:ext>
            </a:extLst>
          </p:cNvPr>
          <p:cNvSpPr txBox="1">
            <a:spLocks/>
          </p:cNvSpPr>
          <p:nvPr/>
        </p:nvSpPr>
        <p:spPr>
          <a:xfrm>
            <a:off x="350517" y="3017549"/>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es" b="0" i="0" u="none" baseline="0"/>
              <a:t>Cooperación</a:t>
            </a:r>
            <a:endParaRPr lang="es"/>
          </a:p>
        </p:txBody>
      </p:sp>
      <p:sp>
        <p:nvSpPr>
          <p:cNvPr id="17" name="Rounded Rectangle 16">
            <a:extLst>
              <a:ext uri="{FF2B5EF4-FFF2-40B4-BE49-F238E27FC236}">
                <a16:creationId xmlns:a16="http://schemas.microsoft.com/office/drawing/2014/main" id="{E77EDCEE-4D63-3745-93EE-A5F3C06643BB}"/>
              </a:ext>
            </a:extLst>
          </p:cNvPr>
          <p:cNvSpPr/>
          <p:nvPr/>
        </p:nvSpPr>
        <p:spPr>
          <a:xfrm>
            <a:off x="5227593" y="3017549"/>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s" b="0" i="0" u="none" baseline="0">
                <a:solidFill>
                  <a:schemeClr val="bg1"/>
                </a:solidFill>
              </a:rPr>
              <a:t>32-40</a:t>
            </a:r>
          </a:p>
        </p:txBody>
      </p:sp>
      <p:sp>
        <p:nvSpPr>
          <p:cNvPr id="18" name="Content Placeholder 3">
            <a:extLst>
              <a:ext uri="{FF2B5EF4-FFF2-40B4-BE49-F238E27FC236}">
                <a16:creationId xmlns:a16="http://schemas.microsoft.com/office/drawing/2014/main" id="{7F6DC398-469A-7C45-A5DA-DFC0918DEF1B}"/>
              </a:ext>
            </a:extLst>
          </p:cNvPr>
          <p:cNvSpPr txBox="1">
            <a:spLocks/>
          </p:cNvSpPr>
          <p:nvPr/>
        </p:nvSpPr>
        <p:spPr>
          <a:xfrm>
            <a:off x="350517" y="3533532"/>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es" b="0" i="0" u="none" baseline="0"/>
              <a:t>Gama de productos</a:t>
            </a:r>
            <a:endParaRPr lang="es"/>
          </a:p>
        </p:txBody>
      </p:sp>
      <p:sp>
        <p:nvSpPr>
          <p:cNvPr id="19" name="Rounded Rectangle 18">
            <a:extLst>
              <a:ext uri="{FF2B5EF4-FFF2-40B4-BE49-F238E27FC236}">
                <a16:creationId xmlns:a16="http://schemas.microsoft.com/office/drawing/2014/main" id="{242CA797-C52B-A845-9A1D-DBDEC4652C9C}"/>
              </a:ext>
            </a:extLst>
          </p:cNvPr>
          <p:cNvSpPr/>
          <p:nvPr/>
        </p:nvSpPr>
        <p:spPr>
          <a:xfrm>
            <a:off x="5227593" y="3533532"/>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s" b="0" i="0" u="none" baseline="0">
                <a:solidFill>
                  <a:schemeClr val="bg1"/>
                </a:solidFill>
              </a:rPr>
              <a:t>41-49</a:t>
            </a:r>
          </a:p>
        </p:txBody>
      </p:sp>
      <p:sp>
        <p:nvSpPr>
          <p:cNvPr id="20" name="Content Placeholder 3">
            <a:extLst>
              <a:ext uri="{FF2B5EF4-FFF2-40B4-BE49-F238E27FC236}">
                <a16:creationId xmlns:a16="http://schemas.microsoft.com/office/drawing/2014/main" id="{7923B592-CF45-5145-9012-79492B7C43D9}"/>
              </a:ext>
            </a:extLst>
          </p:cNvPr>
          <p:cNvSpPr txBox="1">
            <a:spLocks/>
          </p:cNvSpPr>
          <p:nvPr/>
        </p:nvSpPr>
        <p:spPr>
          <a:xfrm>
            <a:off x="350517" y="4049514"/>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es" b="0" i="0" u="none" baseline="0"/>
              <a:t>Recambios y servicios</a:t>
            </a:r>
            <a:endParaRPr lang="es"/>
          </a:p>
        </p:txBody>
      </p:sp>
      <p:sp>
        <p:nvSpPr>
          <p:cNvPr id="21" name="Rounded Rectangle 20">
            <a:extLst>
              <a:ext uri="{FF2B5EF4-FFF2-40B4-BE49-F238E27FC236}">
                <a16:creationId xmlns:a16="http://schemas.microsoft.com/office/drawing/2014/main" id="{5745B192-9642-434C-9577-6B6AD7C539F5}"/>
              </a:ext>
            </a:extLst>
          </p:cNvPr>
          <p:cNvSpPr/>
          <p:nvPr/>
        </p:nvSpPr>
        <p:spPr>
          <a:xfrm>
            <a:off x="5227593" y="404951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rtl="0"/>
            <a:r>
              <a:rPr lang="es" b="0" i="0" u="none" baseline="0">
                <a:solidFill>
                  <a:schemeClr val="bg1"/>
                </a:solidFill>
              </a:rPr>
              <a:t>54-57</a:t>
            </a:r>
          </a:p>
        </p:txBody>
      </p:sp>
    </p:spTree>
    <p:extLst>
      <p:ext uri="{BB962C8B-B14F-4D97-AF65-F5344CB8AC3E}">
        <p14:creationId xmlns:p14="http://schemas.microsoft.com/office/powerpoint/2010/main" val="71824585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a:extLst>
              <a:ext uri="{FF2B5EF4-FFF2-40B4-BE49-F238E27FC236}">
                <a16:creationId xmlns:a16="http://schemas.microsoft.com/office/drawing/2014/main" id="{B33657F9-B8DE-D848-A1E8-33946DE3B51B}"/>
              </a:ext>
            </a:extLst>
          </p:cNvPr>
          <p:cNvSpPr/>
          <p:nvPr/>
        </p:nvSpPr>
        <p:spPr>
          <a:xfrm>
            <a:off x="448128" y="4368435"/>
            <a:ext cx="5089543" cy="142275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pic>
        <p:nvPicPr>
          <p:cNvPr id="9" name="Picture 8">
            <a:extLst>
              <a:ext uri="{FF2B5EF4-FFF2-40B4-BE49-F238E27FC236}">
                <a16:creationId xmlns:a16="http://schemas.microsoft.com/office/drawing/2014/main" id="{6C07BC7D-3DB7-42E6-BAF7-8BB849CA32A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6570" y="4387201"/>
            <a:ext cx="1260000" cy="1422750"/>
          </a:xfrm>
          <a:prstGeom prst="rect">
            <a:avLst/>
          </a:prstGeom>
        </p:spPr>
      </p:pic>
      <p:pic>
        <p:nvPicPr>
          <p:cNvPr id="13" name="Picture 12">
            <a:extLst>
              <a:ext uri="{FF2B5EF4-FFF2-40B4-BE49-F238E27FC236}">
                <a16:creationId xmlns:a16="http://schemas.microsoft.com/office/drawing/2014/main" id="{1858CAF7-9C39-4E58-A755-DEFF8D79660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721244" y="4387201"/>
            <a:ext cx="1260000" cy="1422751"/>
          </a:xfrm>
          <a:prstGeom prst="rect">
            <a:avLst/>
          </a:prstGeom>
        </p:spPr>
      </p:pic>
      <p:pic>
        <p:nvPicPr>
          <p:cNvPr id="14" name="Picture 13">
            <a:extLst>
              <a:ext uri="{FF2B5EF4-FFF2-40B4-BE49-F238E27FC236}">
                <a16:creationId xmlns:a16="http://schemas.microsoft.com/office/drawing/2014/main" id="{ABE901A1-51CE-4337-BD2C-E45BB68DAE5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995918" y="4387201"/>
            <a:ext cx="1260000" cy="1422751"/>
          </a:xfrm>
          <a:prstGeom prst="rect">
            <a:avLst/>
          </a:prstGeom>
        </p:spPr>
      </p:pic>
      <p:pic>
        <p:nvPicPr>
          <p:cNvPr id="15" name="Picture 14">
            <a:extLst>
              <a:ext uri="{FF2B5EF4-FFF2-40B4-BE49-F238E27FC236}">
                <a16:creationId xmlns:a16="http://schemas.microsoft.com/office/drawing/2014/main" id="{BFAF2A27-B0E6-4D5F-B19E-3EFF1DD118F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70592" y="4387201"/>
            <a:ext cx="1260000" cy="1422751"/>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6911606" cy="571710"/>
          </a:xfrm>
        </p:spPr>
        <p:txBody>
          <a:bodyPr anchor="t">
            <a:normAutofit/>
          </a:bodyPr>
          <a:lstStyle/>
          <a:p>
            <a:pPr algn="l" rtl="0"/>
            <a:r>
              <a:rPr lang="es" b="1" i="0" u="none" baseline="0" dirty="0"/>
              <a:t>Esfuerzo para un éxito compartido</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1320564"/>
            <a:ext cx="5647872" cy="2709201"/>
          </a:xfrm>
        </p:spPr>
        <p:txBody>
          <a:bodyPr lIns="0" tIns="0" rIns="0" bIns="0"/>
          <a:lstStyle/>
          <a:p>
            <a:pPr algn="l" rtl="0">
              <a:spcAft>
                <a:spcPts val="600"/>
              </a:spcAft>
            </a:pPr>
            <a:r>
              <a:rPr lang="es" sz="2800" b="0" i="1" u="none" baseline="0" dirty="0"/>
              <a:t>«</a:t>
            </a:r>
            <a:r>
              <a:rPr lang="es" sz="2400" b="0" i="1" u="none" baseline="0" dirty="0"/>
              <a:t>Creemos que el cliente es el centro de nuestro mundo»</a:t>
            </a:r>
          </a:p>
          <a:p>
            <a:pPr marL="342900" indent="-342900" algn="l" rtl="0">
              <a:spcAft>
                <a:spcPts val="600"/>
              </a:spcAft>
              <a:buSzPct val="120000"/>
              <a:buBlip>
                <a:blip r:embed="rId7">
                  <a:extLst>
                    <a:ext uri="{96DAC541-7B7A-43D3-8B79-37D633B846F1}">
                      <asvg:svgBlip xmlns:asvg="http://schemas.microsoft.com/office/drawing/2016/SVG/main" r:embed="rId8"/>
                    </a:ext>
                  </a:extLst>
                </a:blip>
              </a:buBlip>
            </a:pPr>
            <a:r>
              <a:rPr lang="es" sz="2400" b="0" i="0" u="none" baseline="0" dirty="0"/>
              <a:t>Todo lo que hacemos, lo hacemos por </a:t>
            </a:r>
            <a:r>
              <a:rPr lang="es" sz="2400" b="1" i="0" u="none" baseline="0" dirty="0">
                <a:solidFill>
                  <a:srgbClr val="0070C0"/>
                </a:solidFill>
              </a:rPr>
              <a:t>usted</a:t>
            </a:r>
          </a:p>
          <a:p>
            <a:pPr marL="342900" indent="-342900" algn="l" rtl="0">
              <a:spcAft>
                <a:spcPts val="600"/>
              </a:spcAft>
              <a:buSzPct val="120000"/>
              <a:buBlip>
                <a:blip r:embed="rId7">
                  <a:extLst>
                    <a:ext uri="{96DAC541-7B7A-43D3-8B79-37D633B846F1}">
                      <asvg:svgBlip xmlns:asvg="http://schemas.microsoft.com/office/drawing/2016/SVG/main" r:embed="rId8"/>
                    </a:ext>
                  </a:extLst>
                </a:blip>
              </a:buBlip>
            </a:pPr>
            <a:r>
              <a:rPr lang="es" sz="2400" b="0" i="0" u="none" baseline="0" dirty="0"/>
              <a:t>Nosotros le escuchamos y </a:t>
            </a:r>
            <a:r>
              <a:rPr lang="es" sz="2400" b="1" i="0" u="none" baseline="0" dirty="0">
                <a:solidFill>
                  <a:srgbClr val="0070C0"/>
                </a:solidFill>
              </a:rPr>
              <a:t>comprendemos </a:t>
            </a:r>
            <a:r>
              <a:rPr lang="es" sz="2400" b="0" i="0" u="none" baseline="0" dirty="0"/>
              <a:t>las necesidades de su empresa</a:t>
            </a:r>
          </a:p>
        </p:txBody>
      </p:sp>
      <p:sp>
        <p:nvSpPr>
          <p:cNvPr id="5" name="Text Placeholder 4">
            <a:extLst>
              <a:ext uri="{FF2B5EF4-FFF2-40B4-BE49-F238E27FC236}">
                <a16:creationId xmlns:a16="http://schemas.microsoft.com/office/drawing/2014/main" id="{DE6A71F9-AD81-B643-8778-ADEB3296D32A}"/>
              </a:ext>
            </a:extLst>
          </p:cNvPr>
          <p:cNvSpPr>
            <a:spLocks noGrp="1"/>
          </p:cNvSpPr>
          <p:nvPr>
            <p:ph type="body" sz="quarter" idx="10"/>
          </p:nvPr>
        </p:nvSpPr>
        <p:spPr/>
        <p:txBody>
          <a:bodyPr/>
          <a:lstStyle/>
          <a:p>
            <a:pPr algn="l" rtl="0"/>
            <a:r>
              <a:rPr lang="es" b="1" i="0" u="none" baseline="0"/>
              <a:t>Logramos el éxito trabajando juntos</a:t>
            </a:r>
          </a:p>
        </p:txBody>
      </p:sp>
      <p:sp>
        <p:nvSpPr>
          <p:cNvPr id="16" name="Slide Number Placeholder 5">
            <a:extLst>
              <a:ext uri="{FF2B5EF4-FFF2-40B4-BE49-F238E27FC236}">
                <a16:creationId xmlns:a16="http://schemas.microsoft.com/office/drawing/2014/main" id="{59C67307-F504-AB44-BFCC-5BE7ECC6D55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pic>
        <p:nvPicPr>
          <p:cNvPr id="2" name="Picture 6">
            <a:extLst>
              <a:ext uri="{FF2B5EF4-FFF2-40B4-BE49-F238E27FC236}">
                <a16:creationId xmlns:a16="http://schemas.microsoft.com/office/drawing/2014/main" id="{9E61E723-4E8E-085C-0B3A-9D28E999A940}"/>
              </a:ext>
            </a:extLst>
          </p:cNvPr>
          <p:cNvPicPr>
            <a:picLocks noChangeAspect="1"/>
          </p:cNvPicPr>
          <p:nvPr/>
        </p:nvPicPr>
        <p:blipFill>
          <a:blip r:embed="rId9"/>
          <a:stretch>
            <a:fillRect/>
          </a:stretch>
        </p:blipFill>
        <p:spPr>
          <a:xfrm>
            <a:off x="5223187" y="997482"/>
            <a:ext cx="6911606" cy="4857121"/>
          </a:xfrm>
          <a:prstGeom prst="rect">
            <a:avLst/>
          </a:prstGeom>
        </p:spPr>
      </p:pic>
    </p:spTree>
    <p:extLst>
      <p:ext uri="{BB962C8B-B14F-4D97-AF65-F5344CB8AC3E}">
        <p14:creationId xmlns:p14="http://schemas.microsoft.com/office/powerpoint/2010/main" val="10799084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84A04F1-3E54-4AB8-A68A-261484A5D66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599804" y="1050924"/>
            <a:ext cx="6642100" cy="4981575"/>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es" b="1" i="0" u="none" baseline="0"/>
              <a:t>Demostrar fiabilidad</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5286" y="1953488"/>
            <a:ext cx="5800272" cy="2213416"/>
          </a:xfrm>
        </p:spPr>
        <p:txBody>
          <a:bodyPr lIns="0" tIns="0" rIns="0" bIns="0"/>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es" sz="2400" b="0" i="0" u="none" baseline="0" dirty="0"/>
              <a:t>Innovamos para </a:t>
            </a:r>
            <a:r>
              <a:rPr lang="es" sz="2400" b="1" i="0" u="none" baseline="0" dirty="0">
                <a:solidFill>
                  <a:srgbClr val="0070C0"/>
                </a:solidFill>
              </a:rPr>
              <a:t>añadir valor</a:t>
            </a:r>
            <a:r>
              <a:rPr lang="es" sz="2400" b="0" i="0" u="none" baseline="0" dirty="0"/>
              <a:t> </a:t>
            </a:r>
            <a:br>
              <a:rPr lang="es" sz="2400" dirty="0"/>
            </a:br>
            <a:r>
              <a:rPr lang="es" sz="2400" b="0" i="0" u="none" baseline="0" dirty="0"/>
              <a:t>a su flota e impulsar el crecimiento de su empresa</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es" sz="2400" b="0" i="0" u="none" baseline="0" dirty="0"/>
              <a:t>Nos esforzamos por </a:t>
            </a:r>
            <a:br>
              <a:rPr lang="es" sz="2400" dirty="0"/>
            </a:br>
            <a:r>
              <a:rPr lang="es" sz="2400" b="1" i="0" u="none" baseline="0" dirty="0">
                <a:solidFill>
                  <a:srgbClr val="0070C0"/>
                </a:solidFill>
              </a:rPr>
              <a:t>proporcionar resultados</a:t>
            </a:r>
            <a:r>
              <a:rPr lang="es" sz="2400" b="0" i="0" u="none" baseline="0" dirty="0">
                <a:solidFill>
                  <a:srgbClr val="0070C0"/>
                </a:solidFill>
              </a:rPr>
              <a:t> </a:t>
            </a:r>
            <a:r>
              <a:rPr lang="es" sz="2400" b="0" i="0" u="none" baseline="0" dirty="0"/>
              <a:t>de forma sistemática para su empresa</a:t>
            </a:r>
          </a:p>
        </p:txBody>
      </p:sp>
      <p:sp>
        <p:nvSpPr>
          <p:cNvPr id="12" name="Rounded Rectangle 11">
            <a:extLst>
              <a:ext uri="{FF2B5EF4-FFF2-40B4-BE49-F238E27FC236}">
                <a16:creationId xmlns:a16="http://schemas.microsoft.com/office/drawing/2014/main" id="{B7B039EB-24D6-EE48-ACAC-DBA6DECDB8E0}"/>
              </a:ext>
            </a:extLst>
          </p:cNvPr>
          <p:cNvSpPr/>
          <p:nvPr/>
        </p:nvSpPr>
        <p:spPr>
          <a:xfrm>
            <a:off x="448128" y="4368433"/>
            <a:ext cx="5089543" cy="1422751"/>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pic>
        <p:nvPicPr>
          <p:cNvPr id="13" name="Picture 12">
            <a:extLst>
              <a:ext uri="{FF2B5EF4-FFF2-40B4-BE49-F238E27FC236}">
                <a16:creationId xmlns:a16="http://schemas.microsoft.com/office/drawing/2014/main" id="{CB636DED-C8DC-48AE-9943-848A2F4AFBB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5286" y="4368433"/>
            <a:ext cx="1260000" cy="1422751"/>
          </a:xfrm>
          <a:prstGeom prst="rect">
            <a:avLst/>
          </a:prstGeom>
        </p:spPr>
      </p:pic>
      <p:pic>
        <p:nvPicPr>
          <p:cNvPr id="14" name="Picture 13">
            <a:extLst>
              <a:ext uri="{FF2B5EF4-FFF2-40B4-BE49-F238E27FC236}">
                <a16:creationId xmlns:a16="http://schemas.microsoft.com/office/drawing/2014/main" id="{D3D5C53B-F003-43B3-9113-980AFEC2A5B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11765" y="4368433"/>
            <a:ext cx="1260000" cy="1422750"/>
          </a:xfrm>
          <a:prstGeom prst="rect">
            <a:avLst/>
          </a:prstGeom>
        </p:spPr>
      </p:pic>
      <p:pic>
        <p:nvPicPr>
          <p:cNvPr id="15" name="Picture 14">
            <a:extLst>
              <a:ext uri="{FF2B5EF4-FFF2-40B4-BE49-F238E27FC236}">
                <a16:creationId xmlns:a16="http://schemas.microsoft.com/office/drawing/2014/main" id="{1418525E-0415-42DA-99C6-57C634BDB46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978244" y="4368434"/>
            <a:ext cx="1260000" cy="1422750"/>
          </a:xfrm>
          <a:prstGeom prst="rect">
            <a:avLst/>
          </a:prstGeom>
        </p:spPr>
      </p:pic>
      <p:pic>
        <p:nvPicPr>
          <p:cNvPr id="16" name="Picture 15">
            <a:extLst>
              <a:ext uri="{FF2B5EF4-FFF2-40B4-BE49-F238E27FC236}">
                <a16:creationId xmlns:a16="http://schemas.microsoft.com/office/drawing/2014/main" id="{F24C8397-91AE-4AFE-924D-9080BC1E2360}"/>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44722" y="4368433"/>
            <a:ext cx="1260000" cy="1422750"/>
          </a:xfrm>
          <a:prstGeom prst="rect">
            <a:avLst/>
          </a:prstGeom>
        </p:spPr>
      </p:pic>
      <p:sp>
        <p:nvSpPr>
          <p:cNvPr id="5" name="Text Placeholder 4">
            <a:extLst>
              <a:ext uri="{FF2B5EF4-FFF2-40B4-BE49-F238E27FC236}">
                <a16:creationId xmlns:a16="http://schemas.microsoft.com/office/drawing/2014/main" id="{2358B07D-FDBF-9347-8735-83ED4191C17E}"/>
              </a:ext>
            </a:extLst>
          </p:cNvPr>
          <p:cNvSpPr>
            <a:spLocks noGrp="1"/>
          </p:cNvSpPr>
          <p:nvPr>
            <p:ph type="body" sz="quarter" idx="10"/>
          </p:nvPr>
        </p:nvSpPr>
        <p:spPr>
          <a:xfrm>
            <a:off x="350204" y="748853"/>
            <a:ext cx="11841796" cy="1003107"/>
          </a:xfrm>
        </p:spPr>
        <p:txBody>
          <a:bodyPr/>
          <a:lstStyle/>
          <a:p>
            <a:pPr algn="l" rtl="0"/>
            <a:r>
              <a:rPr lang="es" b="1" i="0" u="none" kern="800" baseline="0" dirty="0"/>
              <a:t>Nos comprometemos a ofrecer máximos niveles de calidad </a:t>
            </a:r>
            <a:br>
              <a:rPr lang="es" kern="800" dirty="0"/>
            </a:br>
            <a:r>
              <a:rPr lang="es" b="1" i="0" u="none" kern="800" baseline="0" dirty="0"/>
              <a:t>a través de la mejora continua y generando confiabilidad</a:t>
            </a:r>
          </a:p>
        </p:txBody>
      </p:sp>
      <p:sp>
        <p:nvSpPr>
          <p:cNvPr id="17" name="Slide Number Placeholder 5">
            <a:extLst>
              <a:ext uri="{FF2B5EF4-FFF2-40B4-BE49-F238E27FC236}">
                <a16:creationId xmlns:a16="http://schemas.microsoft.com/office/drawing/2014/main" id="{086ECB7C-9417-324E-992C-07E3ADA8BA8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292047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D145468D-AF3D-E745-BF9F-11AF4BBCEC51}"/>
              </a:ext>
            </a:extLst>
          </p:cNvPr>
          <p:cNvGrpSpPr/>
          <p:nvPr/>
        </p:nvGrpSpPr>
        <p:grpSpPr>
          <a:xfrm>
            <a:off x="3187555" y="486534"/>
            <a:ext cx="8935398" cy="5024005"/>
            <a:chOff x="1523898" y="379130"/>
            <a:chExt cx="9810580" cy="5516084"/>
          </a:xfrm>
        </p:grpSpPr>
        <p:pic>
          <p:nvPicPr>
            <p:cNvPr id="40" name="Graphic 39">
              <a:extLst>
                <a:ext uri="{FF2B5EF4-FFF2-40B4-BE49-F238E27FC236}">
                  <a16:creationId xmlns:a16="http://schemas.microsoft.com/office/drawing/2014/main" id="{9EE0CF4C-A064-E74F-967D-3893E6CD5A7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23898" y="379130"/>
              <a:ext cx="4248000" cy="2950706"/>
            </a:xfrm>
            <a:prstGeom prst="rect">
              <a:avLst/>
            </a:prstGeom>
          </p:spPr>
        </p:pic>
        <p:pic>
          <p:nvPicPr>
            <p:cNvPr id="41" name="Graphic 40">
              <a:extLst>
                <a:ext uri="{FF2B5EF4-FFF2-40B4-BE49-F238E27FC236}">
                  <a16:creationId xmlns:a16="http://schemas.microsoft.com/office/drawing/2014/main" id="{7B0F19D0-2B0E-0B45-988F-09A2B8E3BE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199957" y="458317"/>
              <a:ext cx="4592126" cy="4227255"/>
            </a:xfrm>
            <a:prstGeom prst="rect">
              <a:avLst/>
            </a:prstGeom>
          </p:spPr>
        </p:pic>
        <p:pic>
          <p:nvPicPr>
            <p:cNvPr id="42" name="Graphic 41">
              <a:extLst>
                <a:ext uri="{FF2B5EF4-FFF2-40B4-BE49-F238E27FC236}">
                  <a16:creationId xmlns:a16="http://schemas.microsoft.com/office/drawing/2014/main" id="{B10AF0FC-A471-3E46-B5C2-8C995EE1AD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264961" y="3157834"/>
              <a:ext cx="1989921" cy="2737380"/>
            </a:xfrm>
            <a:prstGeom prst="rect">
              <a:avLst/>
            </a:prstGeom>
          </p:spPr>
        </p:pic>
        <p:pic>
          <p:nvPicPr>
            <p:cNvPr id="43" name="Graphic 42">
              <a:extLst>
                <a:ext uri="{FF2B5EF4-FFF2-40B4-BE49-F238E27FC236}">
                  <a16:creationId xmlns:a16="http://schemas.microsoft.com/office/drawing/2014/main" id="{3FC892BF-2404-1E4B-8B77-735250EBFE0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526913" y="441997"/>
              <a:ext cx="5479937" cy="4859433"/>
            </a:xfrm>
            <a:prstGeom prst="rect">
              <a:avLst/>
            </a:prstGeom>
          </p:spPr>
        </p:pic>
        <p:pic>
          <p:nvPicPr>
            <p:cNvPr id="44" name="Graphic 43">
              <a:extLst>
                <a:ext uri="{FF2B5EF4-FFF2-40B4-BE49-F238E27FC236}">
                  <a16:creationId xmlns:a16="http://schemas.microsoft.com/office/drawing/2014/main" id="{98F20B30-F4B1-A845-8BB8-882FC106191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425402" y="1945163"/>
              <a:ext cx="1818992" cy="1276840"/>
            </a:xfrm>
            <a:prstGeom prst="rect">
              <a:avLst/>
            </a:prstGeom>
          </p:spPr>
        </p:pic>
        <p:pic>
          <p:nvPicPr>
            <p:cNvPr id="46" name="Graphic 45">
              <a:extLst>
                <a:ext uri="{FF2B5EF4-FFF2-40B4-BE49-F238E27FC236}">
                  <a16:creationId xmlns:a16="http://schemas.microsoft.com/office/drawing/2014/main" id="{8C5C3029-FF8A-B84E-84D8-3D09B3B4631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650698" y="3764650"/>
              <a:ext cx="1683780" cy="1683614"/>
            </a:xfrm>
            <a:prstGeom prst="rect">
              <a:avLst/>
            </a:prstGeom>
          </p:spPr>
        </p:pic>
        <p:pic>
          <p:nvPicPr>
            <p:cNvPr id="47" name="Picture 46">
              <a:extLst>
                <a:ext uri="{FF2B5EF4-FFF2-40B4-BE49-F238E27FC236}">
                  <a16:creationId xmlns:a16="http://schemas.microsoft.com/office/drawing/2014/main" id="{5FCDAAEA-0078-7E49-8CAD-958AAC0AC14A}"/>
                </a:ext>
              </a:extLst>
            </p:cNvPr>
            <p:cNvPicPr>
              <a:picLocks noChangeAspect="1"/>
            </p:cNvPicPr>
            <p:nvPr/>
          </p:nvPicPr>
          <p:blipFill>
            <a:blip r:embed="rId15"/>
            <a:stretch>
              <a:fillRect/>
            </a:stretch>
          </p:blipFill>
          <p:spPr>
            <a:xfrm>
              <a:off x="6540713" y="1731175"/>
              <a:ext cx="0" cy="0"/>
            </a:xfrm>
            <a:prstGeom prst="rect">
              <a:avLst/>
            </a:prstGeom>
          </p:spPr>
        </p:pic>
        <p:pic>
          <p:nvPicPr>
            <p:cNvPr id="48" name="Graphic 47">
              <a:extLst>
                <a:ext uri="{FF2B5EF4-FFF2-40B4-BE49-F238E27FC236}">
                  <a16:creationId xmlns:a16="http://schemas.microsoft.com/office/drawing/2014/main" id="{1E46DF85-9590-E341-B0EB-6BEEDA8E35A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802500" y="2229094"/>
              <a:ext cx="1683780" cy="1812417"/>
            </a:xfrm>
            <a:prstGeom prst="rect">
              <a:avLst/>
            </a:prstGeom>
          </p:spPr>
        </p:pic>
      </p:grpSp>
      <p:pic>
        <p:nvPicPr>
          <p:cNvPr id="14" name="Picture 13">
            <a:extLst>
              <a:ext uri="{FF2B5EF4-FFF2-40B4-BE49-F238E27FC236}">
                <a16:creationId xmlns:a16="http://schemas.microsoft.com/office/drawing/2014/main" id="{0DFC8362-0084-4098-9904-10D0758B816F}"/>
              </a:ext>
            </a:extLst>
          </p:cNvPr>
          <p:cNvPicPr>
            <a:picLocks noChangeAspect="1"/>
          </p:cNvPicPr>
          <p:nvPr/>
        </p:nvPicPr>
        <p:blipFill>
          <a:blip r:embed="rId18"/>
          <a:stretch>
            <a:fillRect/>
          </a:stretch>
        </p:blipFill>
        <p:spPr>
          <a:xfrm>
            <a:off x="4227772" y="4443924"/>
            <a:ext cx="4288936" cy="2170743"/>
          </a:xfrm>
          <a:prstGeom prst="rect">
            <a:avLst/>
          </a:prstGeom>
        </p:spPr>
      </p:pic>
      <p:sp>
        <p:nvSpPr>
          <p:cNvPr id="7" name="TextBox 6">
            <a:extLst>
              <a:ext uri="{FF2B5EF4-FFF2-40B4-BE49-F238E27FC236}">
                <a16:creationId xmlns:a16="http://schemas.microsoft.com/office/drawing/2014/main" id="{2FB85567-E32B-414D-82EB-09012EFEE94C}"/>
              </a:ext>
            </a:extLst>
          </p:cNvPr>
          <p:cNvSpPr txBox="1"/>
          <p:nvPr/>
        </p:nvSpPr>
        <p:spPr>
          <a:xfrm>
            <a:off x="869721" y="1474947"/>
            <a:ext cx="4675160" cy="4493538"/>
          </a:xfrm>
          <a:prstGeom prst="rect">
            <a:avLst/>
          </a:prstGeom>
          <a:noFill/>
        </p:spPr>
        <p:txBody>
          <a:bodyPr wrap="square" rtlCol="0">
            <a:spAutoFit/>
          </a:bodyPr>
          <a:lstStyle/>
          <a:p>
            <a:pPr algn="l" rtl="0"/>
            <a:r>
              <a:rPr lang="es" sz="1300" b="0" i="0" u="none" baseline="0" dirty="0">
                <a:solidFill>
                  <a:schemeClr val="bg2"/>
                </a:solidFill>
              </a:rPr>
              <a:t>Soluciones de acceso en altura y de manipulación de materiales</a:t>
            </a:r>
            <a:br>
              <a:rPr lang="es" sz="1300" i="1" dirty="0">
                <a:solidFill>
                  <a:schemeClr val="accent3">
                    <a:lumMod val="50000"/>
                  </a:schemeClr>
                </a:solidFill>
              </a:rPr>
            </a:br>
            <a:r>
              <a:rPr lang="es" sz="1300" b="0" i="0" u="none" baseline="0" dirty="0">
                <a:solidFill>
                  <a:schemeClr val="accent3">
                    <a:lumMod val="50000"/>
                  </a:schemeClr>
                </a:solidFill>
              </a:rPr>
              <a:t>Fabricante mundial de  plataformas elevadoras y manipuladores telescópicos (ANSI)</a:t>
            </a:r>
            <a:endParaRPr lang="es" sz="1300" dirty="0">
              <a:solidFill>
                <a:schemeClr val="accent3">
                  <a:lumMod val="50000"/>
                </a:schemeClr>
              </a:solidFill>
            </a:endParaRPr>
          </a:p>
          <a:p>
            <a:endParaRPr lang="es" sz="1300" dirty="0">
              <a:solidFill>
                <a:schemeClr val="accent3">
                  <a:lumMod val="50000"/>
                </a:schemeClr>
              </a:solidFill>
            </a:endParaRPr>
          </a:p>
          <a:p>
            <a:pPr algn="l" rtl="0"/>
            <a:r>
              <a:rPr lang="es" sz="1300" b="1" i="0" u="none" baseline="0" dirty="0">
                <a:solidFill>
                  <a:schemeClr val="bg2"/>
                </a:solidFill>
              </a:rPr>
              <a:t>Recambios y servicio en todo el mundo         </a:t>
            </a:r>
          </a:p>
          <a:p>
            <a:pPr algn="l" rtl="0"/>
            <a:r>
              <a:rPr lang="es" sz="1300" b="0" i="1" u="none" baseline="0" dirty="0">
                <a:solidFill>
                  <a:schemeClr val="accent3">
                    <a:lumMod val="50000"/>
                  </a:schemeClr>
                </a:solidFill>
              </a:rPr>
              <a:t>33 almacenes y más de 90.000 m</a:t>
            </a:r>
            <a:r>
              <a:rPr lang="es" sz="1300" b="0" i="1" u="none" baseline="30000" dirty="0">
                <a:solidFill>
                  <a:schemeClr val="accent3">
                    <a:lumMod val="50000"/>
                  </a:schemeClr>
                </a:solidFill>
              </a:rPr>
              <a:t>2</a:t>
            </a:r>
          </a:p>
          <a:p>
            <a:endParaRPr lang="es" sz="1300" dirty="0">
              <a:solidFill>
                <a:schemeClr val="accent3">
                  <a:lumMod val="50000"/>
                </a:schemeClr>
              </a:solidFill>
            </a:endParaRPr>
          </a:p>
          <a:p>
            <a:pPr algn="l" rtl="0"/>
            <a:r>
              <a:rPr lang="es" sz="1300" b="1" i="0" u="none" baseline="0" dirty="0">
                <a:solidFill>
                  <a:schemeClr val="bg2"/>
                </a:solidFill>
              </a:rPr>
              <a:t>Sistema Operativo de Genie y Valores de Terex</a:t>
            </a:r>
          </a:p>
          <a:p>
            <a:pPr algn="l" rtl="0"/>
            <a:r>
              <a:rPr lang="es" sz="1300" b="0" i="1" u="none" baseline="0" dirty="0">
                <a:solidFill>
                  <a:schemeClr val="accent3">
                    <a:lumMod val="50000"/>
                  </a:schemeClr>
                </a:solidFill>
              </a:rPr>
              <a:t>Excelencia de rendimiento en todas las áreas </a:t>
            </a:r>
            <a:br>
              <a:rPr lang="es" sz="1300" i="1" dirty="0">
                <a:solidFill>
                  <a:schemeClr val="accent3">
                    <a:lumMod val="50000"/>
                  </a:schemeClr>
                </a:solidFill>
              </a:rPr>
            </a:br>
            <a:r>
              <a:rPr lang="es" sz="1300" b="0" i="1" u="none" baseline="0" dirty="0">
                <a:solidFill>
                  <a:schemeClr val="accent3">
                    <a:lumMod val="50000"/>
                  </a:schemeClr>
                </a:solidFill>
              </a:rPr>
              <a:t>de nuestra actividad</a:t>
            </a:r>
          </a:p>
          <a:p>
            <a:endParaRPr lang="es" sz="1300" dirty="0">
              <a:solidFill>
                <a:schemeClr val="accent3">
                  <a:lumMod val="50000"/>
                </a:schemeClr>
              </a:solidFill>
            </a:endParaRPr>
          </a:p>
          <a:p>
            <a:pPr algn="l" rtl="0"/>
            <a:r>
              <a:rPr lang="es" sz="1300" b="1" i="0" u="none" baseline="0" dirty="0">
                <a:solidFill>
                  <a:schemeClr val="bg2"/>
                </a:solidFill>
              </a:rPr>
              <a:t>Fabricación de clase mundial </a:t>
            </a:r>
          </a:p>
          <a:p>
            <a:pPr algn="l" rtl="0"/>
            <a:r>
              <a:rPr lang="es" sz="1300" b="0" i="1" u="none" baseline="0" dirty="0">
                <a:solidFill>
                  <a:schemeClr val="accent3">
                    <a:lumMod val="50000"/>
                  </a:schemeClr>
                </a:solidFill>
              </a:rPr>
              <a:t>Estados Unidos, México, China, Italia</a:t>
            </a:r>
          </a:p>
          <a:p>
            <a:endParaRPr lang="es" sz="1300" dirty="0">
              <a:solidFill>
                <a:schemeClr val="accent3">
                  <a:lumMod val="50000"/>
                </a:schemeClr>
              </a:solidFill>
            </a:endParaRPr>
          </a:p>
          <a:p>
            <a:pPr algn="l" rtl="0"/>
            <a:r>
              <a:rPr lang="es" sz="1300" b="1" i="0" u="none" baseline="0" dirty="0">
                <a:solidFill>
                  <a:schemeClr val="bg2"/>
                </a:solidFill>
              </a:rPr>
              <a:t>Base instalada de forma global</a:t>
            </a:r>
          </a:p>
          <a:p>
            <a:pPr algn="l" rtl="0"/>
            <a:r>
              <a:rPr lang="es" sz="1300" b="0" i="1" u="none" baseline="0" dirty="0">
                <a:solidFill>
                  <a:schemeClr val="accent3">
                    <a:lumMod val="50000"/>
                  </a:schemeClr>
                </a:solidFill>
              </a:rPr>
              <a:t>Brindamos soporte a clientes en industrias y países de todo el mundo</a:t>
            </a:r>
            <a:endParaRPr lang="es" sz="1300" dirty="0">
              <a:solidFill>
                <a:schemeClr val="accent3">
                  <a:lumMod val="50000"/>
                </a:schemeClr>
              </a:solidFill>
            </a:endParaRPr>
          </a:p>
          <a:p>
            <a:endParaRPr lang="es" sz="1300" dirty="0">
              <a:solidFill>
                <a:schemeClr val="accent3">
                  <a:lumMod val="50000"/>
                </a:schemeClr>
              </a:solidFill>
            </a:endParaRPr>
          </a:p>
          <a:p>
            <a:pPr algn="l" rtl="0"/>
            <a:r>
              <a:rPr lang="es" sz="1300" b="1" i="0" u="none" baseline="0" dirty="0">
                <a:solidFill>
                  <a:schemeClr val="bg2"/>
                </a:solidFill>
              </a:rPr>
              <a:t>Miembros del equipo comprometidos</a:t>
            </a:r>
          </a:p>
          <a:p>
            <a:pPr algn="l" rtl="0"/>
            <a:r>
              <a:rPr lang="es" sz="1300" b="0" i="1" u="none" baseline="0" dirty="0">
                <a:solidFill>
                  <a:schemeClr val="accent3">
                    <a:lumMod val="50000"/>
                  </a:schemeClr>
                </a:solidFill>
              </a:rPr>
              <a:t>Un equipo global y diverso de 5000 expertos en </a:t>
            </a:r>
            <a:br>
              <a:rPr lang="es" sz="1300" i="1" dirty="0">
                <a:solidFill>
                  <a:schemeClr val="accent3">
                    <a:lumMod val="50000"/>
                  </a:schemeClr>
                </a:solidFill>
              </a:rPr>
            </a:br>
            <a:r>
              <a:rPr lang="es" sz="1300" b="0" i="1" u="none" baseline="0" dirty="0">
                <a:solidFill>
                  <a:schemeClr val="accent3">
                    <a:lumMod val="50000"/>
                  </a:schemeClr>
                </a:solidFill>
              </a:rPr>
              <a:t>acceso en altura y manipulación de materiales</a:t>
            </a:r>
          </a:p>
        </p:txBody>
      </p:sp>
      <p:pic>
        <p:nvPicPr>
          <p:cNvPr id="26" name="Graphic 25">
            <a:extLst>
              <a:ext uri="{FF2B5EF4-FFF2-40B4-BE49-F238E27FC236}">
                <a16:creationId xmlns:a16="http://schemas.microsoft.com/office/drawing/2014/main" id="{DC2EB4F2-35DA-41D6-A91A-B29C3EBC1499}"/>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81822" y="2884303"/>
            <a:ext cx="467436" cy="484227"/>
          </a:xfrm>
          <a:prstGeom prst="rect">
            <a:avLst/>
          </a:prstGeom>
        </p:spPr>
      </p:pic>
      <p:pic>
        <p:nvPicPr>
          <p:cNvPr id="45" name="Picture 44">
            <a:extLst>
              <a:ext uri="{FF2B5EF4-FFF2-40B4-BE49-F238E27FC236}">
                <a16:creationId xmlns:a16="http://schemas.microsoft.com/office/drawing/2014/main" id="{71B7FF1A-B987-4D4F-8EB4-DF3812459CF2}"/>
              </a:ext>
            </a:extLst>
          </p:cNvPr>
          <p:cNvPicPr>
            <a:picLocks noChangeAspect="1"/>
          </p:cNvPicPr>
          <p:nvPr/>
        </p:nvPicPr>
        <p:blipFill>
          <a:blip r:embed="rId21"/>
          <a:stretch>
            <a:fillRect/>
          </a:stretch>
        </p:blipFill>
        <p:spPr>
          <a:xfrm>
            <a:off x="240597" y="1444708"/>
            <a:ext cx="549886" cy="533941"/>
          </a:xfrm>
          <a:prstGeom prst="rect">
            <a:avLst/>
          </a:prstGeom>
        </p:spPr>
      </p:pic>
      <p:pic>
        <p:nvPicPr>
          <p:cNvPr id="11" name="Graphic 10">
            <a:extLst>
              <a:ext uri="{FF2B5EF4-FFF2-40B4-BE49-F238E27FC236}">
                <a16:creationId xmlns:a16="http://schemas.microsoft.com/office/drawing/2014/main" id="{D8C084E3-6559-EF4E-9EC9-BBA804B5CDA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40487" y="6339074"/>
            <a:ext cx="1626370" cy="271062"/>
          </a:xfrm>
          <a:prstGeom prst="rect">
            <a:avLst/>
          </a:prstGeom>
        </p:spPr>
      </p:pic>
      <p:sp>
        <p:nvSpPr>
          <p:cNvPr id="12" name="Rectangle 11">
            <a:extLst>
              <a:ext uri="{FF2B5EF4-FFF2-40B4-BE49-F238E27FC236}">
                <a16:creationId xmlns:a16="http://schemas.microsoft.com/office/drawing/2014/main" id="{B0354867-D673-9F4A-84EC-BB72325F3452}"/>
              </a:ext>
            </a:extLst>
          </p:cNvPr>
          <p:cNvSpPr/>
          <p:nvPr/>
        </p:nvSpPr>
        <p:spPr>
          <a:xfrm>
            <a:off x="262222" y="300131"/>
            <a:ext cx="11785522" cy="707886"/>
          </a:xfrm>
          <a:prstGeom prst="rect">
            <a:avLst/>
          </a:prstGeom>
        </p:spPr>
        <p:txBody>
          <a:bodyPr wrap="square" lIns="0" tIns="0" rIns="0" bIns="0">
            <a:spAutoFit/>
          </a:bodyPr>
          <a:lstStyle/>
          <a:p>
            <a:pPr algn="l" rtl="0"/>
            <a:r>
              <a:rPr lang="es" sz="2300" b="1" i="0" u="none" baseline="0">
                <a:solidFill>
                  <a:schemeClr val="bg2"/>
                </a:solidFill>
              </a:rPr>
              <a:t>Asociación estratégica para beneficiarnos mutuamente del mercado global de manipuladores telescópicos aprovechando los puntos fuertes complementarios y aportar valor añadido a los clientes. </a:t>
            </a:r>
          </a:p>
        </p:txBody>
      </p:sp>
      <p:sp>
        <p:nvSpPr>
          <p:cNvPr id="21" name="Oval 20">
            <a:extLst>
              <a:ext uri="{FF2B5EF4-FFF2-40B4-BE49-F238E27FC236}">
                <a16:creationId xmlns:a16="http://schemas.microsoft.com/office/drawing/2014/main" id="{5D3861B9-2AC1-F841-9700-41D3F380383F}"/>
              </a:ext>
            </a:extLst>
          </p:cNvPr>
          <p:cNvSpPr/>
          <p:nvPr/>
        </p:nvSpPr>
        <p:spPr>
          <a:xfrm>
            <a:off x="5255638" y="200534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49" name="Oval 48">
            <a:extLst>
              <a:ext uri="{FF2B5EF4-FFF2-40B4-BE49-F238E27FC236}">
                <a16:creationId xmlns:a16="http://schemas.microsoft.com/office/drawing/2014/main" id="{9AFA72EB-C623-E849-94FA-374209D2200F}"/>
              </a:ext>
            </a:extLst>
          </p:cNvPr>
          <p:cNvSpPr/>
          <p:nvPr/>
        </p:nvSpPr>
        <p:spPr>
          <a:xfrm>
            <a:off x="5765189" y="2417171"/>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50" name="Oval 49">
            <a:extLst>
              <a:ext uri="{FF2B5EF4-FFF2-40B4-BE49-F238E27FC236}">
                <a16:creationId xmlns:a16="http://schemas.microsoft.com/office/drawing/2014/main" id="{1C0A8CB1-7EE9-4840-82C7-AFC8ACCCC56F}"/>
              </a:ext>
            </a:extLst>
          </p:cNvPr>
          <p:cNvSpPr/>
          <p:nvPr/>
        </p:nvSpPr>
        <p:spPr>
          <a:xfrm>
            <a:off x="5841970" y="2221727"/>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51" name="Oval 50">
            <a:extLst>
              <a:ext uri="{FF2B5EF4-FFF2-40B4-BE49-F238E27FC236}">
                <a16:creationId xmlns:a16="http://schemas.microsoft.com/office/drawing/2014/main" id="{3E11081A-662D-8C4C-9A32-DEBB159BE6F2}"/>
              </a:ext>
            </a:extLst>
          </p:cNvPr>
          <p:cNvSpPr/>
          <p:nvPr/>
        </p:nvSpPr>
        <p:spPr>
          <a:xfrm>
            <a:off x="7007656" y="3980725"/>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52" name="Oval 51">
            <a:extLst>
              <a:ext uri="{FF2B5EF4-FFF2-40B4-BE49-F238E27FC236}">
                <a16:creationId xmlns:a16="http://schemas.microsoft.com/office/drawing/2014/main" id="{3CBB5D38-3462-0B49-9099-B6A029EB45C6}"/>
              </a:ext>
            </a:extLst>
          </p:cNvPr>
          <p:cNvSpPr/>
          <p:nvPr/>
        </p:nvSpPr>
        <p:spPr>
          <a:xfrm>
            <a:off x="8089580" y="228454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53" name="Oval 52">
            <a:extLst>
              <a:ext uri="{FF2B5EF4-FFF2-40B4-BE49-F238E27FC236}">
                <a16:creationId xmlns:a16="http://schemas.microsoft.com/office/drawing/2014/main" id="{1272AA2C-95B4-344D-A426-F642FB3B235E}"/>
              </a:ext>
            </a:extLst>
          </p:cNvPr>
          <p:cNvSpPr/>
          <p:nvPr/>
        </p:nvSpPr>
        <p:spPr>
          <a:xfrm>
            <a:off x="7956957" y="2061183"/>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54" name="Oval 53">
            <a:extLst>
              <a:ext uri="{FF2B5EF4-FFF2-40B4-BE49-F238E27FC236}">
                <a16:creationId xmlns:a16="http://schemas.microsoft.com/office/drawing/2014/main" id="{E72C4116-0EEF-0843-AA21-FCB6A47DC5D8}"/>
              </a:ext>
            </a:extLst>
          </p:cNvPr>
          <p:cNvSpPr/>
          <p:nvPr/>
        </p:nvSpPr>
        <p:spPr>
          <a:xfrm>
            <a:off x="10583634" y="220400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55" name="Oval 54">
            <a:extLst>
              <a:ext uri="{FF2B5EF4-FFF2-40B4-BE49-F238E27FC236}">
                <a16:creationId xmlns:a16="http://schemas.microsoft.com/office/drawing/2014/main" id="{31510F73-A4D5-5F48-89B1-3CA313D14252}"/>
              </a:ext>
            </a:extLst>
          </p:cNvPr>
          <p:cNvSpPr/>
          <p:nvPr/>
        </p:nvSpPr>
        <p:spPr>
          <a:xfrm>
            <a:off x="9757837" y="289880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5" name="Text Placeholder 4">
            <a:extLst>
              <a:ext uri="{FF2B5EF4-FFF2-40B4-BE49-F238E27FC236}">
                <a16:creationId xmlns:a16="http://schemas.microsoft.com/office/drawing/2014/main" id="{7DBA59FD-0F83-4012-B900-EB08B6C4B6B3}"/>
              </a:ext>
            </a:extLst>
          </p:cNvPr>
          <p:cNvSpPr>
            <a:spLocks noGrp="1"/>
          </p:cNvSpPr>
          <p:nvPr>
            <p:ph type="body" sz="quarter" idx="10"/>
          </p:nvPr>
        </p:nvSpPr>
        <p:spPr>
          <a:xfrm>
            <a:off x="8742447" y="3524092"/>
            <a:ext cx="3096000" cy="1418948"/>
          </a:xfrm>
          <a:prstGeom prst="round2SameRect">
            <a:avLst>
              <a:gd name="adj1" fmla="val 5253"/>
              <a:gd name="adj2" fmla="val 0"/>
            </a:avLst>
          </a:prstGeom>
          <a:solidFill>
            <a:schemeClr val="bg2"/>
          </a:solidFill>
        </p:spPr>
        <p:txBody>
          <a:bodyPr vert="horz" lIns="91440" tIns="45720" rIns="91440" bIns="108000" rtlCol="0" anchor="b" anchorCtr="0">
            <a:normAutofit/>
          </a:bodyPr>
          <a:lstStyle/>
          <a:p>
            <a:pPr algn="l" rtl="0">
              <a:lnSpc>
                <a:spcPts val="1600"/>
              </a:lnSpc>
              <a:spcBef>
                <a:spcPts val="1000"/>
              </a:spcBef>
            </a:pPr>
            <a:r>
              <a:rPr lang="es" sz="1400" b="1" i="0" u="none" baseline="0">
                <a:solidFill>
                  <a:schemeClr val="bg1"/>
                </a:solidFill>
                <a:effectLst/>
                <a:latin typeface="-apple-system"/>
                <a:ea typeface="-apple-system"/>
                <a:cs typeface="-apple-system"/>
              </a:rPr>
              <a:t>Brindamos la calidad que su empresa necesita: Equipos duraderos, apoyo experto y recambios fiables.</a:t>
            </a:r>
            <a:endParaRPr lang="es" sz="1400">
              <a:solidFill>
                <a:schemeClr val="bg1"/>
              </a:solidFill>
            </a:endParaRPr>
          </a:p>
        </p:txBody>
      </p:sp>
      <p:pic>
        <p:nvPicPr>
          <p:cNvPr id="60" name="Graphic 59">
            <a:extLst>
              <a:ext uri="{FF2B5EF4-FFF2-40B4-BE49-F238E27FC236}">
                <a16:creationId xmlns:a16="http://schemas.microsoft.com/office/drawing/2014/main" id="{3642DB8B-6792-534A-B4F5-DAAE439759F2}"/>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8834729" y="3590580"/>
            <a:ext cx="1379957" cy="392436"/>
          </a:xfrm>
          <a:prstGeom prst="rect">
            <a:avLst/>
          </a:prstGeom>
        </p:spPr>
      </p:pic>
      <p:sp>
        <p:nvSpPr>
          <p:cNvPr id="62" name="Rectangle: Top Corners Rounded 7">
            <a:extLst>
              <a:ext uri="{FF2B5EF4-FFF2-40B4-BE49-F238E27FC236}">
                <a16:creationId xmlns:a16="http://schemas.microsoft.com/office/drawing/2014/main" id="{F2C9E863-1028-7F40-8F9A-44EC4608109A}"/>
              </a:ext>
            </a:extLst>
          </p:cNvPr>
          <p:cNvSpPr/>
          <p:nvPr/>
        </p:nvSpPr>
        <p:spPr>
          <a:xfrm>
            <a:off x="8742447" y="4957766"/>
            <a:ext cx="3096000" cy="928679"/>
          </a:xfrm>
          <a:prstGeom prst="round2SameRect">
            <a:avLst>
              <a:gd name="adj1" fmla="val 0"/>
              <a:gd name="adj2" fmla="val 9047"/>
            </a:avLst>
          </a:prstGeom>
          <a:solidFill>
            <a:schemeClr val="accent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lstStyle/>
          <a:p>
            <a:pPr algn="l" rtl="0"/>
            <a:r>
              <a:rPr lang="es" sz="1100" b="1" i="0" u="none" baseline="0" dirty="0">
                <a:solidFill>
                  <a:schemeClr val="bg1"/>
                </a:solidFill>
              </a:rPr>
              <a:t>Póngase en contacto con Amalija Kopac</a:t>
            </a:r>
            <a:br>
              <a:rPr lang="es" sz="1100" dirty="0">
                <a:solidFill>
                  <a:schemeClr val="bg1"/>
                </a:solidFill>
              </a:rPr>
            </a:br>
            <a:r>
              <a:rPr lang="es" sz="1100" b="0" i="0" u="none" baseline="0" dirty="0">
                <a:solidFill>
                  <a:schemeClr val="bg1"/>
                </a:solidFill>
              </a:rPr>
              <a:t>Responsable Global de Producto, Manipuladores Telescópicos</a:t>
            </a:r>
            <a:br>
              <a:rPr lang="es" sz="1100" dirty="0">
                <a:solidFill>
                  <a:schemeClr val="bg1"/>
                </a:solidFill>
              </a:rPr>
            </a:br>
            <a:r>
              <a:rPr lang="es" sz="1100" b="0" i="0" u="none" baseline="0" dirty="0">
                <a:solidFill>
                  <a:schemeClr val="bg1"/>
                </a:solidFill>
                <a:hlinkClick r:id="rId26">
                  <a:extLst>
                    <a:ext uri="{A12FA001-AC4F-418D-AE19-62706E023703}">
                      <ahyp:hlinkClr xmlns:ahyp="http://schemas.microsoft.com/office/drawing/2018/hyperlinkcolor" val="tx"/>
                    </a:ext>
                  </a:extLst>
                </a:hlinkClick>
              </a:rPr>
              <a:t>amalija.kopac@terex.com</a:t>
            </a:r>
            <a:br>
              <a:rPr lang="es" sz="1100" dirty="0">
                <a:solidFill>
                  <a:schemeClr val="bg1"/>
                </a:solidFill>
              </a:rPr>
            </a:br>
            <a:r>
              <a:rPr lang="es" sz="1100" b="0" i="0" u="none" baseline="0" dirty="0">
                <a:solidFill>
                  <a:schemeClr val="bg1"/>
                </a:solidFill>
              </a:rPr>
              <a:t>(206)-276-4766</a:t>
            </a:r>
          </a:p>
        </p:txBody>
      </p:sp>
      <p:pic>
        <p:nvPicPr>
          <p:cNvPr id="63" name="Content Placeholder 4">
            <a:extLst>
              <a:ext uri="{FF2B5EF4-FFF2-40B4-BE49-F238E27FC236}">
                <a16:creationId xmlns:a16="http://schemas.microsoft.com/office/drawing/2014/main" id="{C3817175-0CC1-0F44-B422-5A45019C74DF}"/>
              </a:ext>
            </a:extLst>
          </p:cNvPr>
          <p:cNvPicPr>
            <a:picLocks noChangeAspect="1"/>
          </p:cNvPicPr>
          <p:nvPr/>
        </p:nvPicPr>
        <p:blipFill>
          <a:blip r:embed="rId27"/>
          <a:stretch>
            <a:fillRect/>
          </a:stretch>
        </p:blipFill>
        <p:spPr>
          <a:xfrm>
            <a:off x="10497629" y="3363775"/>
            <a:ext cx="1100487" cy="637308"/>
          </a:xfrm>
          <a:prstGeom prst="roundRect">
            <a:avLst>
              <a:gd name="adj" fmla="val 5644"/>
            </a:avLst>
          </a:prstGeom>
          <a:ln w="12700">
            <a:solidFill>
              <a:schemeClr val="bg1"/>
            </a:solidFill>
          </a:ln>
        </p:spPr>
      </p:pic>
      <p:pic>
        <p:nvPicPr>
          <p:cNvPr id="65" name="Graphic 64">
            <a:extLst>
              <a:ext uri="{FF2B5EF4-FFF2-40B4-BE49-F238E27FC236}">
                <a16:creationId xmlns:a16="http://schemas.microsoft.com/office/drawing/2014/main" id="{AAE36F1E-A56B-6D4A-8997-CB04844F2BEC}"/>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99640" y="4314733"/>
            <a:ext cx="431800" cy="412750"/>
          </a:xfrm>
          <a:prstGeom prst="rect">
            <a:avLst/>
          </a:prstGeom>
        </p:spPr>
      </p:pic>
      <p:pic>
        <p:nvPicPr>
          <p:cNvPr id="67" name="Graphic 66">
            <a:extLst>
              <a:ext uri="{FF2B5EF4-FFF2-40B4-BE49-F238E27FC236}">
                <a16:creationId xmlns:a16="http://schemas.microsoft.com/office/drawing/2014/main" id="{74F416EB-52A6-6C44-96D1-67CB9251B06E}"/>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315515" y="2174221"/>
            <a:ext cx="400050" cy="400050"/>
          </a:xfrm>
          <a:prstGeom prst="rect">
            <a:avLst/>
          </a:prstGeom>
        </p:spPr>
      </p:pic>
      <p:pic>
        <p:nvPicPr>
          <p:cNvPr id="73" name="Graphic 72">
            <a:extLst>
              <a:ext uri="{FF2B5EF4-FFF2-40B4-BE49-F238E27FC236}">
                <a16:creationId xmlns:a16="http://schemas.microsoft.com/office/drawing/2014/main" id="{AE58E962-5007-0242-97FB-4489D21C8D6F}"/>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93259" y="3657650"/>
            <a:ext cx="444562" cy="444562"/>
          </a:xfrm>
          <a:prstGeom prst="rect">
            <a:avLst/>
          </a:prstGeom>
        </p:spPr>
      </p:pic>
      <p:pic>
        <p:nvPicPr>
          <p:cNvPr id="75" name="Graphic 74">
            <a:extLst>
              <a:ext uri="{FF2B5EF4-FFF2-40B4-BE49-F238E27FC236}">
                <a16:creationId xmlns:a16="http://schemas.microsoft.com/office/drawing/2014/main" id="{CEE2A119-0EF2-0B42-B40B-435CFDBD694D}"/>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64204" y="5007866"/>
            <a:ext cx="502673" cy="502673"/>
          </a:xfrm>
          <a:prstGeom prst="rect">
            <a:avLst/>
          </a:prstGeom>
        </p:spPr>
      </p:pic>
    </p:spTree>
    <p:extLst>
      <p:ext uri="{BB962C8B-B14F-4D97-AF65-F5344CB8AC3E}">
        <p14:creationId xmlns:p14="http://schemas.microsoft.com/office/powerpoint/2010/main" val="25555631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76E52BE-0B77-479D-91CD-51F326AFC8F3}"/>
              </a:ext>
            </a:extLst>
          </p:cNvPr>
          <p:cNvSpPr>
            <a:spLocks noGrp="1"/>
          </p:cNvSpPr>
          <p:nvPr>
            <p:ph type="title"/>
          </p:nvPr>
        </p:nvSpPr>
        <p:spPr>
          <a:xfrm>
            <a:off x="2241419" y="2164080"/>
            <a:ext cx="5500501" cy="1525270"/>
          </a:xfrm>
        </p:spPr>
        <p:txBody>
          <a:bodyPr anchor="b"/>
          <a:lstStyle/>
          <a:p>
            <a:pPr algn="l" rtl="0"/>
            <a:r>
              <a:rPr lang="es" b="1" i="0" u="none" baseline="0" dirty="0"/>
              <a:t>Visión general de productos Genie</a:t>
            </a:r>
            <a:r>
              <a:rPr lang="es" sz="2800" b="1" i="0" u="none" baseline="65000" dirty="0"/>
              <a:t>®</a:t>
            </a:r>
            <a:endParaRPr lang="es" dirty="0"/>
          </a:p>
        </p:txBody>
      </p:sp>
    </p:spTree>
    <p:extLst>
      <p:ext uri="{BB962C8B-B14F-4D97-AF65-F5344CB8AC3E}">
        <p14:creationId xmlns:p14="http://schemas.microsoft.com/office/powerpoint/2010/main" val="307416895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es" b="1" i="0" u="none" baseline="0"/>
              <a:t>Gama de productos</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MODELOS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MÁQUINAS AL AÑO</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UNIDADES POR DÍA</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rtl="0"/>
            <a:r>
              <a:rPr lang="es"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rtl="0"/>
            <a:r>
              <a:rPr lang="es"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PRODUCCIÓN</a:t>
            </a:r>
            <a:br>
              <a:rPr lang="es" sz="1400" spc="100">
                <a:latin typeface="Arial" panose="020B0604020202020204" pitchFamily="34" charset="0"/>
                <a:cs typeface="Arial" panose="020B0604020202020204" pitchFamily="34" charset="0"/>
              </a:rPr>
            </a:br>
            <a:r>
              <a:rPr lang="es" sz="1400" b="1" i="0" u="none" spc="100" baseline="0">
                <a:latin typeface="Arial" panose="020B0604020202020204" pitchFamily="34" charset="0"/>
                <a:ea typeface="Arial" panose="020B0604020202020204" pitchFamily="34" charset="0"/>
                <a:cs typeface="Arial" panose="020B0604020202020204" pitchFamily="34" charset="0"/>
              </a:rPr>
              <a:t>GLOBAL</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a:solidFill>
                  <a:schemeClr val="bg2"/>
                </a:solidFill>
              </a:rPr>
              <a:t>Elevadores de material</a:t>
            </a:r>
            <a:endParaRPr lang="es" b="1" dirty="0">
              <a:solidFill>
                <a:schemeClr val="accent3">
                  <a:lumMod val="50000"/>
                </a:schemeClr>
              </a:solidFill>
            </a:endParaRPr>
          </a:p>
          <a:p>
            <a:pPr algn="l" rtl="0">
              <a:spcAft>
                <a:spcPts val="1200"/>
              </a:spcAft>
            </a:pPr>
            <a:r>
              <a:rPr lang="es" sz="1400" b="0" i="0" u="none" baseline="0">
                <a:solidFill>
                  <a:schemeClr val="accent3">
                    <a:lumMod val="50000"/>
                  </a:schemeClr>
                </a:solidFill>
              </a:rPr>
              <a:t>Compactos, ligeros </a:t>
            </a:r>
            <a:br>
              <a:rPr lang="es" sz="1400">
                <a:solidFill>
                  <a:schemeClr val="accent3">
                    <a:lumMod val="50000"/>
                  </a:schemeClr>
                </a:solidFill>
              </a:rPr>
            </a:br>
            <a:r>
              <a:rPr lang="es" sz="1400" b="0" i="0" u="none" baseline="0">
                <a:solidFill>
                  <a:schemeClr val="accent3">
                    <a:lumMod val="50000"/>
                  </a:schemeClr>
                </a:solidFill>
              </a:rPr>
              <a:t>y fáciles de transportar</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a:solidFill>
                  <a:schemeClr val="bg2"/>
                </a:solidFill>
              </a:rPr>
              <a:t>Elevadores de Personas</a:t>
            </a:r>
            <a:endParaRPr lang="es" b="1">
              <a:solidFill>
                <a:schemeClr val="accent3">
                  <a:lumMod val="50000"/>
                </a:schemeClr>
              </a:solidFill>
            </a:endParaRPr>
          </a:p>
          <a:p>
            <a:pPr algn="l" rtl="0"/>
            <a:r>
              <a:rPr lang="es" sz="1400" b="0" i="0" u="none" baseline="0">
                <a:solidFill>
                  <a:schemeClr val="accent3">
                    <a:lumMod val="50000"/>
                  </a:schemeClr>
                </a:solidFill>
              </a:rPr>
              <a:t>Prácticos y </a:t>
            </a:r>
            <a:br>
              <a:rPr lang="es" sz="1400">
                <a:solidFill>
                  <a:schemeClr val="accent3">
                    <a:lumMod val="50000"/>
                  </a:schemeClr>
                </a:solidFill>
              </a:rPr>
            </a:br>
            <a:r>
              <a:rPr lang="es" sz="1400" b="0" i="0" u="none" baseline="0">
                <a:solidFill>
                  <a:schemeClr val="accent3">
                    <a:lumMod val="50000"/>
                  </a:schemeClr>
                </a:solidFill>
              </a:rPr>
              <a:t>rentables</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a:solidFill>
                  <a:schemeClr val="bg2"/>
                </a:solidFill>
              </a:rPr>
              <a:t>Plataformas de tijera</a:t>
            </a:r>
            <a:endParaRPr lang="es" b="1">
              <a:solidFill>
                <a:schemeClr val="accent3">
                  <a:lumMod val="50000"/>
                </a:schemeClr>
              </a:solidFill>
            </a:endParaRPr>
          </a:p>
          <a:p>
            <a:pPr algn="l" rtl="0"/>
            <a:r>
              <a:rPr lang="es" sz="1400" b="0" i="0" u="none" baseline="0">
                <a:solidFill>
                  <a:schemeClr val="accent3">
                    <a:lumMod val="50000"/>
                  </a:schemeClr>
                </a:solidFill>
              </a:rPr>
              <a:t>Alta eficiencia </a:t>
            </a:r>
            <a:br>
              <a:rPr lang="es" sz="1400">
                <a:solidFill>
                  <a:schemeClr val="accent3">
                    <a:lumMod val="50000"/>
                  </a:schemeClr>
                </a:solidFill>
              </a:rPr>
            </a:br>
            <a:r>
              <a:rPr lang="es" sz="1400" b="0" i="0" u="none" baseline="0">
                <a:solidFill>
                  <a:schemeClr val="accent3">
                    <a:lumMod val="50000"/>
                  </a:schemeClr>
                </a:solidFill>
              </a:rPr>
              <a:t>con excelente maniobrabilidad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26583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dirty="0">
                <a:solidFill>
                  <a:schemeClr val="bg2"/>
                </a:solidFill>
              </a:rPr>
              <a:t>Plataformas telescópicas</a:t>
            </a:r>
            <a:endParaRPr lang="es" b="1" dirty="0">
              <a:solidFill>
                <a:schemeClr val="accent3">
                  <a:lumMod val="50000"/>
                </a:schemeClr>
              </a:solidFill>
            </a:endParaRPr>
          </a:p>
          <a:p>
            <a:pPr algn="l" rtl="0"/>
            <a:r>
              <a:rPr lang="es" sz="1400" b="0" i="0" u="none" baseline="0" dirty="0">
                <a:solidFill>
                  <a:schemeClr val="accent3">
                    <a:lumMod val="50000"/>
                  </a:schemeClr>
                </a:solidFill>
              </a:rPr>
              <a:t>Excepcional alcance horizontal </a:t>
            </a:r>
            <a:br>
              <a:rPr lang="es" sz="1400" dirty="0">
                <a:solidFill>
                  <a:schemeClr val="accent3">
                    <a:lumMod val="50000"/>
                  </a:schemeClr>
                </a:solidFill>
              </a:rPr>
            </a:br>
            <a:r>
              <a:rPr lang="es" sz="1400" b="0" i="0" u="none" baseline="0" dirty="0">
                <a:solidFill>
                  <a:schemeClr val="accent3">
                    <a:lumMod val="50000"/>
                  </a:schemeClr>
                </a:solidFill>
              </a:rPr>
              <a:t>con posicionamiento preciso</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26583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a:solidFill>
                  <a:schemeClr val="bg2"/>
                </a:solidFill>
              </a:rPr>
              <a:t>Plataformas articuladas</a:t>
            </a:r>
            <a:endParaRPr lang="es" b="1">
              <a:solidFill>
                <a:schemeClr val="accent3">
                  <a:lumMod val="50000"/>
                </a:schemeClr>
              </a:solidFill>
            </a:endParaRPr>
          </a:p>
          <a:p>
            <a:pPr algn="l" rtl="0"/>
            <a:r>
              <a:rPr lang="es" sz="1400" b="0" i="0" u="none" baseline="0">
                <a:solidFill>
                  <a:schemeClr val="accent3">
                    <a:lumMod val="50000"/>
                  </a:schemeClr>
                </a:solidFill>
              </a:rPr>
              <a:t>Impresionante alcance vertical, horizontal y por encima </a:t>
            </a:r>
            <a:br>
              <a:rPr lang="es" sz="1400">
                <a:solidFill>
                  <a:schemeClr val="accent3">
                    <a:lumMod val="50000"/>
                  </a:schemeClr>
                </a:solidFill>
              </a:rPr>
            </a:br>
            <a:r>
              <a:rPr lang="es" sz="1400" b="0" i="0" u="none" baseline="0">
                <a:solidFill>
                  <a:schemeClr val="accent3">
                    <a:lumMod val="50000"/>
                  </a:schemeClr>
                </a:solidFill>
              </a:rPr>
              <a:t>para lugares de difícil acceso</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26583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sz="1600" b="1" i="0" u="none" baseline="0" dirty="0">
                <a:solidFill>
                  <a:schemeClr val="bg2"/>
                </a:solidFill>
              </a:rPr>
              <a:t>Manipuladores telescópicos</a:t>
            </a:r>
            <a:endParaRPr lang="es" sz="1600" b="1" dirty="0">
              <a:solidFill>
                <a:schemeClr val="accent3">
                  <a:lumMod val="50000"/>
                </a:schemeClr>
              </a:solidFill>
            </a:endParaRPr>
          </a:p>
          <a:p>
            <a:pPr algn="l" rtl="0"/>
            <a:r>
              <a:rPr lang="es" sz="1200" b="0" i="0" u="none" baseline="0" dirty="0">
                <a:solidFill>
                  <a:schemeClr val="accent3">
                    <a:lumMod val="50000"/>
                  </a:schemeClr>
                </a:solidFill>
              </a:rPr>
              <a:t>Diseño resistente y rendimiento potente para la manipulación de materiales en exteriores</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0759756" cy="402428"/>
          </a:xfrm>
        </p:spPr>
        <p:txBody>
          <a:bodyPr lIns="0" tIns="0" rIns="0" bIns="0"/>
          <a:lstStyle/>
          <a:p>
            <a:pPr algn="l" rtl="0"/>
            <a:r>
              <a:rPr lang="es" b="1" i="0" u="none" baseline="0" dirty="0"/>
              <a:t>Proporcionando calidad a través de la experiencia en aplicaciones y la excelencia en fabricación</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C0627AAB-B23C-E34E-9BAF-59789B9D5E0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1138704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es" b="1" i="0" u="none" baseline="0"/>
              <a:t>Aplicaciones destacadas – Plataformas de brazo</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168747E7-0383-482E-CF77-66801C986CE0}"/>
              </a:ext>
            </a:extLst>
          </p:cNvPr>
          <p:cNvGrpSpPr/>
          <p:nvPr/>
        </p:nvGrpSpPr>
        <p:grpSpPr>
          <a:xfrm>
            <a:off x="347472" y="1134646"/>
            <a:ext cx="11493840" cy="4746223"/>
            <a:chOff x="347472" y="1134646"/>
            <a:chExt cx="11493840" cy="4746223"/>
          </a:xfrm>
        </p:grpSpPr>
        <p:pic>
          <p:nvPicPr>
            <p:cNvPr id="4" name="Picture 4">
              <a:extLst>
                <a:ext uri="{FF2B5EF4-FFF2-40B4-BE49-F238E27FC236}">
                  <a16:creationId xmlns:a16="http://schemas.microsoft.com/office/drawing/2014/main" id="{3D857E71-7E62-425B-A2D0-93CFE48C4698}"/>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347472" y="1134646"/>
              <a:ext cx="4154763" cy="2769842"/>
            </a:xfrm>
            <a:prstGeom prst="rect">
              <a:avLst/>
            </a:prstGeom>
          </p:spPr>
        </p:pic>
        <p:pic>
          <p:nvPicPr>
            <p:cNvPr id="20" name="Picture 19">
              <a:extLst>
                <a:ext uri="{FF2B5EF4-FFF2-40B4-BE49-F238E27FC236}">
                  <a16:creationId xmlns:a16="http://schemas.microsoft.com/office/drawing/2014/main" id="{15ECD727-EC6E-8E49-94A5-F081FED27D9F}"/>
                </a:ext>
              </a:extLst>
            </p:cNvPr>
            <p:cNvPicPr>
              <a:picLocks noChangeAspect="1"/>
            </p:cNvPicPr>
            <p:nvPr/>
          </p:nvPicPr>
          <p:blipFill rotWithShape="1">
            <a:blip r:embed="rId3"/>
            <a:srcRect l="2590" r="2590"/>
            <a:stretch/>
          </p:blipFill>
          <p:spPr>
            <a:xfrm>
              <a:off x="8275820" y="1134646"/>
              <a:ext cx="3564000" cy="2505730"/>
            </a:xfrm>
            <a:prstGeom prst="rect">
              <a:avLst/>
            </a:prstGeom>
          </p:spPr>
        </p:pic>
        <p:pic>
          <p:nvPicPr>
            <p:cNvPr id="22" name="Picture 21">
              <a:extLst>
                <a:ext uri="{FF2B5EF4-FFF2-40B4-BE49-F238E27FC236}">
                  <a16:creationId xmlns:a16="http://schemas.microsoft.com/office/drawing/2014/main" id="{597D13D2-0CEC-564F-A23E-F5E65541E6FB}"/>
                </a:ext>
              </a:extLst>
            </p:cNvPr>
            <p:cNvPicPr>
              <a:picLocks/>
            </p:cNvPicPr>
            <p:nvPr/>
          </p:nvPicPr>
          <p:blipFill rotWithShape="1">
            <a:blip r:embed="rId4"/>
            <a:srcRect l="13178" r="3166"/>
            <a:stretch/>
          </p:blipFill>
          <p:spPr>
            <a:xfrm>
              <a:off x="9778512" y="3647871"/>
              <a:ext cx="2062800" cy="2232000"/>
            </a:xfrm>
            <a:prstGeom prst="rect">
              <a:avLst/>
            </a:prstGeom>
          </p:spPr>
        </p:pic>
        <p:pic>
          <p:nvPicPr>
            <p:cNvPr id="23" name="Picture 22">
              <a:extLst>
                <a:ext uri="{FF2B5EF4-FFF2-40B4-BE49-F238E27FC236}">
                  <a16:creationId xmlns:a16="http://schemas.microsoft.com/office/drawing/2014/main" id="{6B8643C9-ACCB-DB47-A5CC-EDA13C857BAD}"/>
                </a:ext>
              </a:extLst>
            </p:cNvPr>
            <p:cNvPicPr>
              <a:picLocks noChangeAspect="1"/>
            </p:cNvPicPr>
            <p:nvPr/>
          </p:nvPicPr>
          <p:blipFill>
            <a:blip r:embed="rId5"/>
            <a:stretch>
              <a:fillRect/>
            </a:stretch>
          </p:blipFill>
          <p:spPr>
            <a:xfrm>
              <a:off x="347472" y="3916207"/>
              <a:ext cx="2945496" cy="1963664"/>
            </a:xfrm>
            <a:prstGeom prst="rect">
              <a:avLst/>
            </a:prstGeom>
          </p:spPr>
        </p:pic>
        <p:pic>
          <p:nvPicPr>
            <p:cNvPr id="24" name="Picture 23">
              <a:extLst>
                <a:ext uri="{FF2B5EF4-FFF2-40B4-BE49-F238E27FC236}">
                  <a16:creationId xmlns:a16="http://schemas.microsoft.com/office/drawing/2014/main" id="{144525D8-327B-AF48-9873-1483ABD245EF}"/>
                </a:ext>
              </a:extLst>
            </p:cNvPr>
            <p:cNvPicPr>
              <a:picLocks noChangeAspect="1"/>
            </p:cNvPicPr>
            <p:nvPr/>
          </p:nvPicPr>
          <p:blipFill rotWithShape="1">
            <a:blip r:embed="rId6"/>
            <a:srcRect l="7312" r="7312"/>
            <a:stretch/>
          </p:blipFill>
          <p:spPr>
            <a:xfrm>
              <a:off x="3305212" y="3916206"/>
              <a:ext cx="1194803" cy="1962000"/>
            </a:xfrm>
            <a:prstGeom prst="rect">
              <a:avLst/>
            </a:prstGeom>
          </p:spPr>
        </p:pic>
        <p:pic>
          <p:nvPicPr>
            <p:cNvPr id="14" name="Picture 13">
              <a:extLst>
                <a:ext uri="{FF2B5EF4-FFF2-40B4-BE49-F238E27FC236}">
                  <a16:creationId xmlns:a16="http://schemas.microsoft.com/office/drawing/2014/main" id="{49ECCFB7-1911-1045-8C44-39DE5A45EEB6}"/>
                </a:ext>
              </a:extLst>
            </p:cNvPr>
            <p:cNvPicPr>
              <a:picLocks noChangeAspect="1"/>
            </p:cNvPicPr>
            <p:nvPr/>
          </p:nvPicPr>
          <p:blipFill rotWithShape="1">
            <a:blip r:embed="rId7"/>
            <a:srcRect l="-1" r="197"/>
            <a:stretch/>
          </p:blipFill>
          <p:spPr>
            <a:xfrm>
              <a:off x="4509730" y="1134646"/>
              <a:ext cx="3751200" cy="2505730"/>
            </a:xfrm>
            <a:prstGeom prst="rect">
              <a:avLst/>
            </a:prstGeom>
          </p:spPr>
        </p:pic>
        <p:pic>
          <p:nvPicPr>
            <p:cNvPr id="9" name="Picture 8">
              <a:extLst>
                <a:ext uri="{FF2B5EF4-FFF2-40B4-BE49-F238E27FC236}">
                  <a16:creationId xmlns:a16="http://schemas.microsoft.com/office/drawing/2014/main" id="{9843EF47-4EBD-C349-8E9C-73AB6CC44BEF}"/>
                </a:ext>
              </a:extLst>
            </p:cNvPr>
            <p:cNvPicPr>
              <a:picLocks noChangeAspect="1"/>
            </p:cNvPicPr>
            <p:nvPr/>
          </p:nvPicPr>
          <p:blipFill>
            <a:blip r:embed="rId8"/>
            <a:stretch>
              <a:fillRect/>
            </a:stretch>
          </p:blipFill>
          <p:spPr>
            <a:xfrm>
              <a:off x="8275820" y="3647871"/>
              <a:ext cx="1488666" cy="2232998"/>
            </a:xfrm>
            <a:prstGeom prst="rect">
              <a:avLst/>
            </a:prstGeom>
          </p:spPr>
        </p:pic>
        <p:pic>
          <p:nvPicPr>
            <p:cNvPr id="10" name="Picture 9">
              <a:extLst>
                <a:ext uri="{FF2B5EF4-FFF2-40B4-BE49-F238E27FC236}">
                  <a16:creationId xmlns:a16="http://schemas.microsoft.com/office/drawing/2014/main" id="{5F5B63DF-478F-D541-B28F-070B94CE47CA}"/>
                </a:ext>
              </a:extLst>
            </p:cNvPr>
            <p:cNvPicPr>
              <a:picLocks noChangeAspect="1"/>
            </p:cNvPicPr>
            <p:nvPr/>
          </p:nvPicPr>
          <p:blipFill rotWithShape="1">
            <a:blip r:embed="rId9"/>
            <a:srcRect r="2351" b="12848"/>
            <a:stretch/>
          </p:blipFill>
          <p:spPr>
            <a:xfrm>
              <a:off x="4509730" y="3647871"/>
              <a:ext cx="3751200" cy="2232000"/>
            </a:xfrm>
            <a:prstGeom prst="rect">
              <a:avLst/>
            </a:prstGeom>
          </p:spPr>
        </p:pic>
      </p:grpSp>
    </p:spTree>
    <p:extLst>
      <p:ext uri="{BB962C8B-B14F-4D97-AF65-F5344CB8AC3E}">
        <p14:creationId xmlns:p14="http://schemas.microsoft.com/office/powerpoint/2010/main" val="35348794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es" b="1" i="0" u="none" baseline="0"/>
              <a:t>Aplicaciones destacadas – Plataformas de tijera</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8E77554A-7BE3-C50F-3513-ADF5DF4DC6D8}"/>
              </a:ext>
            </a:extLst>
          </p:cNvPr>
          <p:cNvGrpSpPr/>
          <p:nvPr/>
        </p:nvGrpSpPr>
        <p:grpSpPr>
          <a:xfrm>
            <a:off x="347472" y="1134646"/>
            <a:ext cx="11493840" cy="4747022"/>
            <a:chOff x="347472" y="1134646"/>
            <a:chExt cx="11493840" cy="4747022"/>
          </a:xfrm>
        </p:grpSpPr>
        <p:pic>
          <p:nvPicPr>
            <p:cNvPr id="6" name="Picture 5">
              <a:extLst>
                <a:ext uri="{FF2B5EF4-FFF2-40B4-BE49-F238E27FC236}">
                  <a16:creationId xmlns:a16="http://schemas.microsoft.com/office/drawing/2014/main" id="{78D3D34B-CDC8-41E6-970F-9F338F7EB8C6}"/>
                </a:ext>
              </a:extLst>
            </p:cNvPr>
            <p:cNvPicPr>
              <a:picLocks noChangeAspect="1"/>
            </p:cNvPicPr>
            <p:nvPr/>
          </p:nvPicPr>
          <p:blipFill rotWithShape="1">
            <a:blip r:embed="rId2"/>
            <a:srcRect t="5256" b="2273"/>
            <a:stretch/>
          </p:blipFill>
          <p:spPr>
            <a:xfrm>
              <a:off x="10231119" y="3647871"/>
              <a:ext cx="1610193" cy="2232000"/>
            </a:xfrm>
            <a:prstGeom prst="rect">
              <a:avLst/>
            </a:prstGeom>
          </p:spPr>
        </p:pic>
        <p:pic>
          <p:nvPicPr>
            <p:cNvPr id="17" name="Picture 16">
              <a:extLst>
                <a:ext uri="{FF2B5EF4-FFF2-40B4-BE49-F238E27FC236}">
                  <a16:creationId xmlns:a16="http://schemas.microsoft.com/office/drawing/2014/main" id="{BFA39488-39E3-7C45-A898-09567E36C9AF}"/>
                </a:ext>
              </a:extLst>
            </p:cNvPr>
            <p:cNvPicPr>
              <a:picLocks noChangeAspect="1"/>
            </p:cNvPicPr>
            <p:nvPr/>
          </p:nvPicPr>
          <p:blipFill>
            <a:blip r:embed="rId3"/>
            <a:stretch>
              <a:fillRect/>
            </a:stretch>
          </p:blipFill>
          <p:spPr>
            <a:xfrm>
              <a:off x="347472" y="4528464"/>
              <a:ext cx="2016904" cy="1351407"/>
            </a:xfrm>
            <a:prstGeom prst="rect">
              <a:avLst/>
            </a:prstGeom>
          </p:spPr>
        </p:pic>
        <p:pic>
          <p:nvPicPr>
            <p:cNvPr id="3" name="Picture 2">
              <a:extLst>
                <a:ext uri="{FF2B5EF4-FFF2-40B4-BE49-F238E27FC236}">
                  <a16:creationId xmlns:a16="http://schemas.microsoft.com/office/drawing/2014/main" id="{19A8ACD5-9181-3A48-AD0B-78C41FE274D4}"/>
                </a:ext>
              </a:extLst>
            </p:cNvPr>
            <p:cNvPicPr>
              <a:picLocks noChangeAspect="1"/>
            </p:cNvPicPr>
            <p:nvPr/>
          </p:nvPicPr>
          <p:blipFill rotWithShape="1">
            <a:blip r:embed="rId4"/>
            <a:srcRect b="4934"/>
            <a:stretch/>
          </p:blipFill>
          <p:spPr>
            <a:xfrm>
              <a:off x="347472" y="1134646"/>
              <a:ext cx="5339444" cy="3384000"/>
            </a:xfrm>
            <a:prstGeom prst="rect">
              <a:avLst/>
            </a:prstGeom>
          </p:spPr>
        </p:pic>
        <p:pic>
          <p:nvPicPr>
            <p:cNvPr id="5" name="Picture 4">
              <a:extLst>
                <a:ext uri="{FF2B5EF4-FFF2-40B4-BE49-F238E27FC236}">
                  <a16:creationId xmlns:a16="http://schemas.microsoft.com/office/drawing/2014/main" id="{8666D697-F505-7F45-9D64-EBCE172BFAA6}"/>
                </a:ext>
              </a:extLst>
            </p:cNvPr>
            <p:cNvPicPr>
              <a:picLocks noChangeAspect="1"/>
            </p:cNvPicPr>
            <p:nvPr/>
          </p:nvPicPr>
          <p:blipFill>
            <a:blip r:embed="rId5"/>
            <a:stretch>
              <a:fillRect/>
            </a:stretch>
          </p:blipFill>
          <p:spPr>
            <a:xfrm>
              <a:off x="8082717" y="1134646"/>
              <a:ext cx="3758595" cy="2505730"/>
            </a:xfrm>
            <a:prstGeom prst="rect">
              <a:avLst/>
            </a:prstGeom>
          </p:spPr>
        </p:pic>
        <p:pic>
          <p:nvPicPr>
            <p:cNvPr id="7" name="Picture 6">
              <a:extLst>
                <a:ext uri="{FF2B5EF4-FFF2-40B4-BE49-F238E27FC236}">
                  <a16:creationId xmlns:a16="http://schemas.microsoft.com/office/drawing/2014/main" id="{EBF66129-037C-6F4C-8540-60488FD64D20}"/>
                </a:ext>
              </a:extLst>
            </p:cNvPr>
            <p:cNvPicPr>
              <a:picLocks noChangeAspect="1"/>
            </p:cNvPicPr>
            <p:nvPr/>
          </p:nvPicPr>
          <p:blipFill rotWithShape="1">
            <a:blip r:embed="rId6"/>
            <a:srcRect r="283" b="5319"/>
            <a:stretch/>
          </p:blipFill>
          <p:spPr>
            <a:xfrm>
              <a:off x="5699978" y="1134646"/>
              <a:ext cx="2376000" cy="3384000"/>
            </a:xfrm>
            <a:prstGeom prst="rect">
              <a:avLst/>
            </a:prstGeom>
          </p:spPr>
        </p:pic>
        <p:pic>
          <p:nvPicPr>
            <p:cNvPr id="8" name="Picture 7">
              <a:extLst>
                <a:ext uri="{FF2B5EF4-FFF2-40B4-BE49-F238E27FC236}">
                  <a16:creationId xmlns:a16="http://schemas.microsoft.com/office/drawing/2014/main" id="{14B3DBFD-966D-C34D-94C8-2AA8842976FA}"/>
                </a:ext>
              </a:extLst>
            </p:cNvPr>
            <p:cNvPicPr>
              <a:picLocks noChangeAspect="1"/>
            </p:cNvPicPr>
            <p:nvPr/>
          </p:nvPicPr>
          <p:blipFill rotWithShape="1">
            <a:blip r:embed="rId7"/>
            <a:srcRect l="25698" r="10645"/>
            <a:stretch/>
          </p:blipFill>
          <p:spPr>
            <a:xfrm>
              <a:off x="8082717" y="3647871"/>
              <a:ext cx="2138003" cy="2232000"/>
            </a:xfrm>
            <a:prstGeom prst="rect">
              <a:avLst/>
            </a:prstGeom>
          </p:spPr>
        </p:pic>
        <p:pic>
          <p:nvPicPr>
            <p:cNvPr id="9" name="Picture 8">
              <a:extLst>
                <a:ext uri="{FF2B5EF4-FFF2-40B4-BE49-F238E27FC236}">
                  <a16:creationId xmlns:a16="http://schemas.microsoft.com/office/drawing/2014/main" id="{84494693-FD14-2C46-907B-5EC953233405}"/>
                </a:ext>
              </a:extLst>
            </p:cNvPr>
            <p:cNvPicPr>
              <a:picLocks noChangeAspect="1"/>
            </p:cNvPicPr>
            <p:nvPr/>
          </p:nvPicPr>
          <p:blipFill rotWithShape="1">
            <a:blip r:embed="rId8"/>
            <a:srcRect b="17359"/>
            <a:stretch/>
          </p:blipFill>
          <p:spPr>
            <a:xfrm>
              <a:off x="2375047" y="4528464"/>
              <a:ext cx="2450647" cy="1353203"/>
            </a:xfrm>
            <a:prstGeom prst="rect">
              <a:avLst/>
            </a:prstGeom>
          </p:spPr>
        </p:pic>
        <p:pic>
          <p:nvPicPr>
            <p:cNvPr id="10" name="Picture 9">
              <a:extLst>
                <a:ext uri="{FF2B5EF4-FFF2-40B4-BE49-F238E27FC236}">
                  <a16:creationId xmlns:a16="http://schemas.microsoft.com/office/drawing/2014/main" id="{8B8DD035-1EDA-6F44-A1B9-A9BA63DA7B45}"/>
                </a:ext>
              </a:extLst>
            </p:cNvPr>
            <p:cNvPicPr>
              <a:picLocks noChangeAspect="1"/>
            </p:cNvPicPr>
            <p:nvPr/>
          </p:nvPicPr>
          <p:blipFill rotWithShape="1">
            <a:blip r:embed="rId9"/>
            <a:srcRect t="1967" b="1967"/>
            <a:stretch/>
          </p:blipFill>
          <p:spPr>
            <a:xfrm>
              <a:off x="7164978" y="4528464"/>
              <a:ext cx="911000" cy="1353204"/>
            </a:xfrm>
            <a:prstGeom prst="rect">
              <a:avLst/>
            </a:prstGeom>
          </p:spPr>
        </p:pic>
        <p:pic>
          <p:nvPicPr>
            <p:cNvPr id="12" name="Picture 11">
              <a:extLst>
                <a:ext uri="{FF2B5EF4-FFF2-40B4-BE49-F238E27FC236}">
                  <a16:creationId xmlns:a16="http://schemas.microsoft.com/office/drawing/2014/main" id="{B0A1EBF4-5283-4949-B7F5-680707E2909E}"/>
                </a:ext>
              </a:extLst>
            </p:cNvPr>
            <p:cNvPicPr>
              <a:picLocks noChangeAspect="1"/>
            </p:cNvPicPr>
            <p:nvPr/>
          </p:nvPicPr>
          <p:blipFill rotWithShape="1">
            <a:blip r:embed="rId10"/>
            <a:srcRect t="6846" r="923" b="6846"/>
            <a:stretch/>
          </p:blipFill>
          <p:spPr>
            <a:xfrm>
              <a:off x="4835772" y="4528463"/>
              <a:ext cx="2318400" cy="1353203"/>
            </a:xfrm>
            <a:prstGeom prst="rect">
              <a:avLst/>
            </a:prstGeom>
          </p:spPr>
        </p:pic>
      </p:grpSp>
    </p:spTree>
    <p:extLst>
      <p:ext uri="{BB962C8B-B14F-4D97-AF65-F5344CB8AC3E}">
        <p14:creationId xmlns:p14="http://schemas.microsoft.com/office/powerpoint/2010/main" val="400216600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s" b="1" i="0" u="none" baseline="0" dirty="0"/>
              <a:t>Aplicaciones destacadas – Manipuladores telescópicos</a:t>
            </a:r>
            <a:r>
              <a:rPr lang="es" dirty="0"/>
              <a:t> (ANSI)</a:t>
            </a:r>
            <a:endParaRPr lang="es" b="1" i="0" u="none" baseline="0" dirty="0"/>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FFD48BBA-9E94-01B9-ACDA-77FB69C15811}"/>
              </a:ext>
            </a:extLst>
          </p:cNvPr>
          <p:cNvGrpSpPr/>
          <p:nvPr/>
        </p:nvGrpSpPr>
        <p:grpSpPr>
          <a:xfrm>
            <a:off x="347472" y="1134645"/>
            <a:ext cx="11490391" cy="4740261"/>
            <a:chOff x="347472" y="1134645"/>
            <a:chExt cx="11490391" cy="4740261"/>
          </a:xfrm>
        </p:grpSpPr>
        <p:pic>
          <p:nvPicPr>
            <p:cNvPr id="13" name="Picture 12">
              <a:extLst>
                <a:ext uri="{FF2B5EF4-FFF2-40B4-BE49-F238E27FC236}">
                  <a16:creationId xmlns:a16="http://schemas.microsoft.com/office/drawing/2014/main" id="{85CE8A44-693F-8344-84B5-C3C745333F1D}"/>
                </a:ext>
              </a:extLst>
            </p:cNvPr>
            <p:cNvPicPr>
              <a:picLocks noChangeAspect="1"/>
            </p:cNvPicPr>
            <p:nvPr/>
          </p:nvPicPr>
          <p:blipFill rotWithShape="1">
            <a:blip r:embed="rId2"/>
            <a:srcRect l="2120" t="8336" r="3519" b="2589"/>
            <a:stretch/>
          </p:blipFill>
          <p:spPr>
            <a:xfrm>
              <a:off x="6977863" y="1134645"/>
              <a:ext cx="4860000" cy="3058531"/>
            </a:xfrm>
            <a:prstGeom prst="rect">
              <a:avLst/>
            </a:prstGeom>
          </p:spPr>
        </p:pic>
        <p:pic>
          <p:nvPicPr>
            <p:cNvPr id="14" name="Picture 13">
              <a:extLst>
                <a:ext uri="{FF2B5EF4-FFF2-40B4-BE49-F238E27FC236}">
                  <a16:creationId xmlns:a16="http://schemas.microsoft.com/office/drawing/2014/main" id="{2F0DA0A9-5C15-2F42-89AD-0B2D1B382F1C}"/>
                </a:ext>
              </a:extLst>
            </p:cNvPr>
            <p:cNvPicPr>
              <a:picLocks noChangeAspect="1"/>
            </p:cNvPicPr>
            <p:nvPr/>
          </p:nvPicPr>
          <p:blipFill>
            <a:blip r:embed="rId3"/>
            <a:stretch>
              <a:fillRect/>
            </a:stretch>
          </p:blipFill>
          <p:spPr>
            <a:xfrm>
              <a:off x="9336495" y="4207327"/>
              <a:ext cx="2501368" cy="1667579"/>
            </a:xfrm>
            <a:prstGeom prst="rect">
              <a:avLst/>
            </a:prstGeom>
          </p:spPr>
        </p:pic>
        <p:pic>
          <p:nvPicPr>
            <p:cNvPr id="15" name="Picture 14">
              <a:extLst>
                <a:ext uri="{FF2B5EF4-FFF2-40B4-BE49-F238E27FC236}">
                  <a16:creationId xmlns:a16="http://schemas.microsoft.com/office/drawing/2014/main" id="{E07F7438-5FD6-E346-96DC-AA586F2E6C7A}"/>
                </a:ext>
              </a:extLst>
            </p:cNvPr>
            <p:cNvPicPr>
              <a:picLocks noChangeAspect="1"/>
            </p:cNvPicPr>
            <p:nvPr/>
          </p:nvPicPr>
          <p:blipFill>
            <a:blip r:embed="rId4"/>
            <a:stretch>
              <a:fillRect/>
            </a:stretch>
          </p:blipFill>
          <p:spPr>
            <a:xfrm>
              <a:off x="347472" y="1134645"/>
              <a:ext cx="3441533" cy="2294355"/>
            </a:xfrm>
            <a:prstGeom prst="rect">
              <a:avLst/>
            </a:prstGeom>
          </p:spPr>
        </p:pic>
        <p:pic>
          <p:nvPicPr>
            <p:cNvPr id="16" name="Picture 15">
              <a:extLst>
                <a:ext uri="{FF2B5EF4-FFF2-40B4-BE49-F238E27FC236}">
                  <a16:creationId xmlns:a16="http://schemas.microsoft.com/office/drawing/2014/main" id="{3F0EE71F-86BB-A640-A2BF-9780887D5DC7}"/>
                </a:ext>
              </a:extLst>
            </p:cNvPr>
            <p:cNvPicPr>
              <a:picLocks noChangeAspect="1"/>
            </p:cNvPicPr>
            <p:nvPr/>
          </p:nvPicPr>
          <p:blipFill rotWithShape="1">
            <a:blip r:embed="rId5"/>
            <a:srcRect b="213"/>
            <a:stretch/>
          </p:blipFill>
          <p:spPr>
            <a:xfrm>
              <a:off x="3802067" y="1134645"/>
              <a:ext cx="3162734" cy="4734000"/>
            </a:xfrm>
            <a:prstGeom prst="rect">
              <a:avLst/>
            </a:prstGeom>
          </p:spPr>
        </p:pic>
        <p:pic>
          <p:nvPicPr>
            <p:cNvPr id="18" name="Picture 17">
              <a:extLst>
                <a:ext uri="{FF2B5EF4-FFF2-40B4-BE49-F238E27FC236}">
                  <a16:creationId xmlns:a16="http://schemas.microsoft.com/office/drawing/2014/main" id="{12D6FE4A-75DB-C74D-9630-3F2420D32989}"/>
                </a:ext>
              </a:extLst>
            </p:cNvPr>
            <p:cNvPicPr>
              <a:picLocks noChangeAspect="1"/>
            </p:cNvPicPr>
            <p:nvPr/>
          </p:nvPicPr>
          <p:blipFill rotWithShape="1">
            <a:blip r:embed="rId6"/>
            <a:srcRect r="11448" b="5385"/>
            <a:stretch/>
          </p:blipFill>
          <p:spPr>
            <a:xfrm>
              <a:off x="6977863" y="4207327"/>
              <a:ext cx="2340000" cy="1666800"/>
            </a:xfrm>
            <a:prstGeom prst="rect">
              <a:avLst/>
            </a:prstGeom>
          </p:spPr>
        </p:pic>
        <p:pic>
          <p:nvPicPr>
            <p:cNvPr id="20" name="Picture 19">
              <a:extLst>
                <a:ext uri="{FF2B5EF4-FFF2-40B4-BE49-F238E27FC236}">
                  <a16:creationId xmlns:a16="http://schemas.microsoft.com/office/drawing/2014/main" id="{79CBEF71-668F-E446-89DB-3B3F087C0B25}"/>
                </a:ext>
              </a:extLst>
            </p:cNvPr>
            <p:cNvPicPr>
              <a:picLocks noChangeAspect="1"/>
            </p:cNvPicPr>
            <p:nvPr/>
          </p:nvPicPr>
          <p:blipFill rotWithShape="1">
            <a:blip r:embed="rId7"/>
            <a:srcRect r="325"/>
            <a:stretch/>
          </p:blipFill>
          <p:spPr>
            <a:xfrm>
              <a:off x="347472" y="3442062"/>
              <a:ext cx="3441600" cy="2426583"/>
            </a:xfrm>
            <a:prstGeom prst="rect">
              <a:avLst/>
            </a:prstGeom>
          </p:spPr>
        </p:pic>
      </p:grpSp>
    </p:spTree>
    <p:extLst>
      <p:ext uri="{BB962C8B-B14F-4D97-AF65-F5344CB8AC3E}">
        <p14:creationId xmlns:p14="http://schemas.microsoft.com/office/powerpoint/2010/main" val="215380491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es" b="1" i="0" u="none" baseline="0"/>
              <a:t>Aplicaciones destacadas – Elevadores de material</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A6D4177C-A7BB-3352-8DA1-40930CE22FF7}"/>
              </a:ext>
            </a:extLst>
          </p:cNvPr>
          <p:cNvGrpSpPr/>
          <p:nvPr/>
        </p:nvGrpSpPr>
        <p:grpSpPr>
          <a:xfrm>
            <a:off x="347472" y="1134645"/>
            <a:ext cx="11490391" cy="4734001"/>
            <a:chOff x="347472" y="1134645"/>
            <a:chExt cx="11490391" cy="4734001"/>
          </a:xfrm>
        </p:grpSpPr>
        <p:pic>
          <p:nvPicPr>
            <p:cNvPr id="3" name="Picture 2">
              <a:extLst>
                <a:ext uri="{FF2B5EF4-FFF2-40B4-BE49-F238E27FC236}">
                  <a16:creationId xmlns:a16="http://schemas.microsoft.com/office/drawing/2014/main" id="{37A4A8DA-6B0A-2847-B7A6-3D9A5F7685C6}"/>
                </a:ext>
              </a:extLst>
            </p:cNvPr>
            <p:cNvPicPr>
              <a:picLocks noChangeAspect="1"/>
            </p:cNvPicPr>
            <p:nvPr/>
          </p:nvPicPr>
          <p:blipFill>
            <a:blip r:embed="rId2"/>
            <a:stretch>
              <a:fillRect/>
            </a:stretch>
          </p:blipFill>
          <p:spPr>
            <a:xfrm>
              <a:off x="347472" y="1134646"/>
              <a:ext cx="3156000" cy="4734000"/>
            </a:xfrm>
            <a:prstGeom prst="rect">
              <a:avLst/>
            </a:prstGeom>
          </p:spPr>
        </p:pic>
        <p:pic>
          <p:nvPicPr>
            <p:cNvPr id="4" name="Picture 3">
              <a:extLst>
                <a:ext uri="{FF2B5EF4-FFF2-40B4-BE49-F238E27FC236}">
                  <a16:creationId xmlns:a16="http://schemas.microsoft.com/office/drawing/2014/main" id="{CF46616A-1A02-1848-9919-ED3B610C7734}"/>
                </a:ext>
              </a:extLst>
            </p:cNvPr>
            <p:cNvPicPr>
              <a:picLocks noChangeAspect="1"/>
            </p:cNvPicPr>
            <p:nvPr/>
          </p:nvPicPr>
          <p:blipFill>
            <a:blip r:embed="rId3"/>
            <a:stretch>
              <a:fillRect/>
            </a:stretch>
          </p:blipFill>
          <p:spPr>
            <a:xfrm>
              <a:off x="6642463" y="2405046"/>
              <a:ext cx="5195400" cy="3463600"/>
            </a:xfrm>
            <a:prstGeom prst="rect">
              <a:avLst/>
            </a:prstGeom>
          </p:spPr>
        </p:pic>
        <p:pic>
          <p:nvPicPr>
            <p:cNvPr id="5" name="Picture 4">
              <a:extLst>
                <a:ext uri="{FF2B5EF4-FFF2-40B4-BE49-F238E27FC236}">
                  <a16:creationId xmlns:a16="http://schemas.microsoft.com/office/drawing/2014/main" id="{143A9B07-1B1C-9246-BE79-98C9C708E985}"/>
                </a:ext>
              </a:extLst>
            </p:cNvPr>
            <p:cNvPicPr>
              <a:picLocks noChangeAspect="1"/>
            </p:cNvPicPr>
            <p:nvPr/>
          </p:nvPicPr>
          <p:blipFill>
            <a:blip r:embed="rId4"/>
            <a:stretch>
              <a:fillRect/>
            </a:stretch>
          </p:blipFill>
          <p:spPr>
            <a:xfrm>
              <a:off x="9952346" y="1134646"/>
              <a:ext cx="1885517" cy="1253853"/>
            </a:xfrm>
            <a:prstGeom prst="rect">
              <a:avLst/>
            </a:prstGeom>
          </p:spPr>
        </p:pic>
        <p:pic>
          <p:nvPicPr>
            <p:cNvPr id="6" name="Picture 5">
              <a:extLst>
                <a:ext uri="{FF2B5EF4-FFF2-40B4-BE49-F238E27FC236}">
                  <a16:creationId xmlns:a16="http://schemas.microsoft.com/office/drawing/2014/main" id="{0D47268B-633C-6747-9585-7F801090D0B5}"/>
                </a:ext>
              </a:extLst>
            </p:cNvPr>
            <p:cNvPicPr>
              <a:picLocks noChangeAspect="1"/>
            </p:cNvPicPr>
            <p:nvPr/>
          </p:nvPicPr>
          <p:blipFill>
            <a:blip r:embed="rId5"/>
            <a:stretch>
              <a:fillRect/>
            </a:stretch>
          </p:blipFill>
          <p:spPr>
            <a:xfrm>
              <a:off x="3516534" y="3509562"/>
              <a:ext cx="1571448" cy="2359084"/>
            </a:xfrm>
            <a:prstGeom prst="rect">
              <a:avLst/>
            </a:prstGeom>
          </p:spPr>
        </p:pic>
        <p:pic>
          <p:nvPicPr>
            <p:cNvPr id="8" name="Picture 7">
              <a:extLst>
                <a:ext uri="{FF2B5EF4-FFF2-40B4-BE49-F238E27FC236}">
                  <a16:creationId xmlns:a16="http://schemas.microsoft.com/office/drawing/2014/main" id="{9A3DE753-E4AB-8A4D-B332-8A6FB2C95209}"/>
                </a:ext>
              </a:extLst>
            </p:cNvPr>
            <p:cNvPicPr>
              <a:picLocks noChangeAspect="1"/>
            </p:cNvPicPr>
            <p:nvPr/>
          </p:nvPicPr>
          <p:blipFill>
            <a:blip r:embed="rId6"/>
            <a:stretch>
              <a:fillRect/>
            </a:stretch>
          </p:blipFill>
          <p:spPr>
            <a:xfrm>
              <a:off x="3516534" y="1134646"/>
              <a:ext cx="1870616" cy="2359085"/>
            </a:xfrm>
            <a:prstGeom prst="rect">
              <a:avLst/>
            </a:prstGeom>
          </p:spPr>
        </p:pic>
        <p:pic>
          <p:nvPicPr>
            <p:cNvPr id="9" name="Picture 8">
              <a:extLst>
                <a:ext uri="{FF2B5EF4-FFF2-40B4-BE49-F238E27FC236}">
                  <a16:creationId xmlns:a16="http://schemas.microsoft.com/office/drawing/2014/main" id="{8A7C4994-A484-044B-9523-A7B7809C0089}"/>
                </a:ext>
              </a:extLst>
            </p:cNvPr>
            <p:cNvPicPr>
              <a:picLocks noChangeAspect="1"/>
            </p:cNvPicPr>
            <p:nvPr/>
          </p:nvPicPr>
          <p:blipFill rotWithShape="1">
            <a:blip r:embed="rId7"/>
            <a:srcRect l="-1" r="2717"/>
            <a:stretch/>
          </p:blipFill>
          <p:spPr>
            <a:xfrm>
              <a:off x="5101044" y="3509562"/>
              <a:ext cx="1530000" cy="2359084"/>
            </a:xfrm>
            <a:prstGeom prst="rect">
              <a:avLst/>
            </a:prstGeom>
          </p:spPr>
        </p:pic>
        <p:pic>
          <p:nvPicPr>
            <p:cNvPr id="10" name="Picture 9">
              <a:extLst>
                <a:ext uri="{FF2B5EF4-FFF2-40B4-BE49-F238E27FC236}">
                  <a16:creationId xmlns:a16="http://schemas.microsoft.com/office/drawing/2014/main" id="{DA20FA1D-5CBB-464A-B7AF-AA55BAB0D555}"/>
                </a:ext>
              </a:extLst>
            </p:cNvPr>
            <p:cNvPicPr>
              <a:picLocks noChangeAspect="1"/>
            </p:cNvPicPr>
            <p:nvPr/>
          </p:nvPicPr>
          <p:blipFill>
            <a:blip r:embed="rId8"/>
            <a:stretch>
              <a:fillRect/>
            </a:stretch>
          </p:blipFill>
          <p:spPr>
            <a:xfrm>
              <a:off x="8062137" y="1134646"/>
              <a:ext cx="1879200" cy="1252800"/>
            </a:xfrm>
            <a:prstGeom prst="rect">
              <a:avLst/>
            </a:prstGeom>
          </p:spPr>
        </p:pic>
        <p:pic>
          <p:nvPicPr>
            <p:cNvPr id="12" name="Picture 11">
              <a:extLst>
                <a:ext uri="{FF2B5EF4-FFF2-40B4-BE49-F238E27FC236}">
                  <a16:creationId xmlns:a16="http://schemas.microsoft.com/office/drawing/2014/main" id="{1CBF1E65-A888-A442-8E01-F21FF519E054}"/>
                </a:ext>
              </a:extLst>
            </p:cNvPr>
            <p:cNvPicPr>
              <a:picLocks noChangeAspect="1"/>
            </p:cNvPicPr>
            <p:nvPr/>
          </p:nvPicPr>
          <p:blipFill rotWithShape="1">
            <a:blip r:embed="rId9"/>
            <a:srcRect l="13030" r="8912"/>
            <a:stretch/>
          </p:blipFill>
          <p:spPr>
            <a:xfrm>
              <a:off x="5404690" y="1134646"/>
              <a:ext cx="1227600" cy="2359084"/>
            </a:xfrm>
            <a:prstGeom prst="rect">
              <a:avLst/>
            </a:prstGeom>
          </p:spPr>
        </p:pic>
        <p:pic>
          <p:nvPicPr>
            <p:cNvPr id="17" name="Picture 16">
              <a:extLst>
                <a:ext uri="{FF2B5EF4-FFF2-40B4-BE49-F238E27FC236}">
                  <a16:creationId xmlns:a16="http://schemas.microsoft.com/office/drawing/2014/main" id="{6B0CF152-FBF5-CE45-BDE6-15B157B7A918}"/>
                </a:ext>
              </a:extLst>
            </p:cNvPr>
            <p:cNvPicPr>
              <a:picLocks noChangeAspect="1"/>
            </p:cNvPicPr>
            <p:nvPr/>
          </p:nvPicPr>
          <p:blipFill rotWithShape="1">
            <a:blip r:embed="rId10"/>
            <a:srcRect l="23170" t="4821" r="9324" b="4821"/>
            <a:stretch/>
          </p:blipFill>
          <p:spPr>
            <a:xfrm>
              <a:off x="6642463" y="1134645"/>
              <a:ext cx="1404000" cy="1252800"/>
            </a:xfrm>
            <a:prstGeom prst="rect">
              <a:avLst/>
            </a:prstGeom>
          </p:spPr>
        </p:pic>
      </p:grpSp>
    </p:spTree>
    <p:extLst>
      <p:ext uri="{BB962C8B-B14F-4D97-AF65-F5344CB8AC3E}">
        <p14:creationId xmlns:p14="http://schemas.microsoft.com/office/powerpoint/2010/main" val="12581787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es" b="1" i="0" u="none" baseline="0"/>
              <a:t>Aplicaciones destacadas – Elevadores de personas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3639F70-5F7B-0394-C325-A8E9DAFD2231}"/>
              </a:ext>
            </a:extLst>
          </p:cNvPr>
          <p:cNvGrpSpPr/>
          <p:nvPr/>
        </p:nvGrpSpPr>
        <p:grpSpPr>
          <a:xfrm>
            <a:off x="347472" y="1134645"/>
            <a:ext cx="11490390" cy="4728090"/>
            <a:chOff x="347472" y="1134645"/>
            <a:chExt cx="11490390" cy="4728090"/>
          </a:xfrm>
        </p:grpSpPr>
        <p:pic>
          <p:nvPicPr>
            <p:cNvPr id="13" name="Picture 12">
              <a:extLst>
                <a:ext uri="{FF2B5EF4-FFF2-40B4-BE49-F238E27FC236}">
                  <a16:creationId xmlns:a16="http://schemas.microsoft.com/office/drawing/2014/main" id="{6DE4928C-B733-5141-911E-CE24179B8BBE}"/>
                </a:ext>
              </a:extLst>
            </p:cNvPr>
            <p:cNvPicPr>
              <a:picLocks noChangeAspect="1"/>
            </p:cNvPicPr>
            <p:nvPr/>
          </p:nvPicPr>
          <p:blipFill>
            <a:blip r:embed="rId2"/>
            <a:stretch>
              <a:fillRect/>
            </a:stretch>
          </p:blipFill>
          <p:spPr>
            <a:xfrm>
              <a:off x="8789635" y="1134646"/>
              <a:ext cx="3048227" cy="4728089"/>
            </a:xfrm>
            <a:prstGeom prst="rect">
              <a:avLst/>
            </a:prstGeom>
          </p:spPr>
        </p:pic>
        <p:pic>
          <p:nvPicPr>
            <p:cNvPr id="14" name="Picture 13">
              <a:extLst>
                <a:ext uri="{FF2B5EF4-FFF2-40B4-BE49-F238E27FC236}">
                  <a16:creationId xmlns:a16="http://schemas.microsoft.com/office/drawing/2014/main" id="{0254AE57-D368-E043-81A3-7CE87E19EF98}"/>
                </a:ext>
              </a:extLst>
            </p:cNvPr>
            <p:cNvPicPr>
              <a:picLocks noChangeAspect="1"/>
            </p:cNvPicPr>
            <p:nvPr/>
          </p:nvPicPr>
          <p:blipFill rotWithShape="1">
            <a:blip r:embed="rId3"/>
            <a:srcRect l="10472" r="23182"/>
            <a:stretch/>
          </p:blipFill>
          <p:spPr>
            <a:xfrm>
              <a:off x="6899524" y="1134646"/>
              <a:ext cx="1879200" cy="1897644"/>
            </a:xfrm>
            <a:prstGeom prst="rect">
              <a:avLst/>
            </a:prstGeom>
          </p:spPr>
        </p:pic>
        <p:pic>
          <p:nvPicPr>
            <p:cNvPr id="15" name="Picture 14">
              <a:extLst>
                <a:ext uri="{FF2B5EF4-FFF2-40B4-BE49-F238E27FC236}">
                  <a16:creationId xmlns:a16="http://schemas.microsoft.com/office/drawing/2014/main" id="{1F569C17-3B26-C745-9232-EE3BEFBA10D5}"/>
                </a:ext>
              </a:extLst>
            </p:cNvPr>
            <p:cNvPicPr>
              <a:picLocks noChangeAspect="1"/>
            </p:cNvPicPr>
            <p:nvPr/>
          </p:nvPicPr>
          <p:blipFill>
            <a:blip r:embed="rId4"/>
            <a:stretch>
              <a:fillRect/>
            </a:stretch>
          </p:blipFill>
          <p:spPr>
            <a:xfrm>
              <a:off x="3737283" y="1134646"/>
              <a:ext cx="3149231" cy="4726800"/>
            </a:xfrm>
            <a:prstGeom prst="rect">
              <a:avLst/>
            </a:prstGeom>
          </p:spPr>
        </p:pic>
        <p:pic>
          <p:nvPicPr>
            <p:cNvPr id="16" name="Picture 15">
              <a:extLst>
                <a:ext uri="{FF2B5EF4-FFF2-40B4-BE49-F238E27FC236}">
                  <a16:creationId xmlns:a16="http://schemas.microsoft.com/office/drawing/2014/main" id="{8622B8EE-81E5-F543-AEA7-64563B92B39E}"/>
                </a:ext>
              </a:extLst>
            </p:cNvPr>
            <p:cNvPicPr>
              <a:picLocks noChangeAspect="1"/>
            </p:cNvPicPr>
            <p:nvPr/>
          </p:nvPicPr>
          <p:blipFill>
            <a:blip r:embed="rId5"/>
            <a:stretch>
              <a:fillRect/>
            </a:stretch>
          </p:blipFill>
          <p:spPr>
            <a:xfrm>
              <a:off x="6899524" y="3043646"/>
              <a:ext cx="1877569" cy="2816354"/>
            </a:xfrm>
            <a:prstGeom prst="rect">
              <a:avLst/>
            </a:prstGeom>
          </p:spPr>
        </p:pic>
        <p:pic>
          <p:nvPicPr>
            <p:cNvPr id="18" name="Picture 17">
              <a:extLst>
                <a:ext uri="{FF2B5EF4-FFF2-40B4-BE49-F238E27FC236}">
                  <a16:creationId xmlns:a16="http://schemas.microsoft.com/office/drawing/2014/main" id="{9749B798-D15A-3246-B3E2-480FEE875A89}"/>
                </a:ext>
              </a:extLst>
            </p:cNvPr>
            <p:cNvPicPr>
              <a:picLocks noChangeAspect="1"/>
            </p:cNvPicPr>
            <p:nvPr/>
          </p:nvPicPr>
          <p:blipFill rotWithShape="1">
            <a:blip r:embed="rId6"/>
            <a:srcRect l="-3" r="8136"/>
            <a:stretch/>
          </p:blipFill>
          <p:spPr>
            <a:xfrm>
              <a:off x="347473" y="3409408"/>
              <a:ext cx="3376800" cy="2450592"/>
            </a:xfrm>
            <a:prstGeom prst="rect">
              <a:avLst/>
            </a:prstGeom>
          </p:spPr>
        </p:pic>
        <p:pic>
          <p:nvPicPr>
            <p:cNvPr id="19" name="Picture 18">
              <a:extLst>
                <a:ext uri="{FF2B5EF4-FFF2-40B4-BE49-F238E27FC236}">
                  <a16:creationId xmlns:a16="http://schemas.microsoft.com/office/drawing/2014/main" id="{B45FA5DC-1AC0-114A-BDDB-6E2C5D5A89B3}"/>
                </a:ext>
              </a:extLst>
            </p:cNvPr>
            <p:cNvPicPr>
              <a:picLocks noChangeAspect="1"/>
            </p:cNvPicPr>
            <p:nvPr/>
          </p:nvPicPr>
          <p:blipFill rotWithShape="1">
            <a:blip r:embed="rId7"/>
            <a:srcRect r="424"/>
            <a:stretch/>
          </p:blipFill>
          <p:spPr>
            <a:xfrm>
              <a:off x="347472" y="1134645"/>
              <a:ext cx="3376800" cy="2260800"/>
            </a:xfrm>
            <a:prstGeom prst="rect">
              <a:avLst/>
            </a:prstGeom>
          </p:spPr>
        </p:pic>
      </p:grpSp>
    </p:spTree>
    <p:extLst>
      <p:ext uri="{BB962C8B-B14F-4D97-AF65-F5344CB8AC3E}">
        <p14:creationId xmlns:p14="http://schemas.microsoft.com/office/powerpoint/2010/main" val="7714725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70C8A2-94A7-49E9-9E40-952F7A6F779F}"/>
              </a:ext>
            </a:extLst>
          </p:cNvPr>
          <p:cNvSpPr>
            <a:spLocks noGrp="1"/>
          </p:cNvSpPr>
          <p:nvPr>
            <p:ph type="title"/>
          </p:nvPr>
        </p:nvSpPr>
        <p:spPr>
          <a:xfrm>
            <a:off x="2241419" y="775970"/>
            <a:ext cx="8101066" cy="2913380"/>
          </a:xfrm>
        </p:spPr>
        <p:txBody>
          <a:bodyPr/>
          <a:lstStyle/>
          <a:p>
            <a:pPr algn="l" rtl="0"/>
            <a:r>
              <a:rPr lang="es" b="1" i="0" u="none" baseline="0"/>
              <a:t>55 años de calidad Genie</a:t>
            </a:r>
            <a:r>
              <a:rPr lang="es" sz="2800" b="1" i="0" u="none" baseline="65000"/>
              <a:t>®</a:t>
            </a:r>
            <a:r>
              <a:rPr lang="es" b="1" i="0" u="none" baseline="0"/>
              <a:t> </a:t>
            </a:r>
            <a:endParaRPr lang="es"/>
          </a:p>
        </p:txBody>
      </p:sp>
    </p:spTree>
    <p:extLst>
      <p:ext uri="{BB962C8B-B14F-4D97-AF65-F5344CB8AC3E}">
        <p14:creationId xmlns:p14="http://schemas.microsoft.com/office/powerpoint/2010/main" val="126391437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spcBef>
                <a:spcPct val="65000"/>
              </a:spcBef>
              <a:buClr>
                <a:srgbClr val="565958"/>
              </a:buClr>
              <a:buSzPct val="80000"/>
              <a:tabLst>
                <a:tab pos="114300" algn="l"/>
              </a:tabLst>
            </a:pPr>
            <a:r>
              <a:rPr lang="es" sz="2000" b="1" i="0" u="none" baseline="0" dirty="0">
                <a:solidFill>
                  <a:schemeClr val="bg2"/>
                </a:solidFill>
                <a:latin typeface="Arial Narrow" panose="020B0606020202030204" pitchFamily="34" charset="0"/>
                <a:ea typeface="ＭＳ Ｐゴシック" panose="020B0600070205080204" pitchFamily="34" charset="-128"/>
              </a:rPr>
              <a:t>Reglas de denominación</a:t>
            </a:r>
            <a:endParaRPr lang="es" sz="2000" b="1" dirty="0">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GS™ = Plataforma de tijera Genie</a:t>
            </a:r>
            <a:r>
              <a:rPr lang="es" sz="1400" b="1" i="0" u="none" baseline="30000" dirty="0">
                <a:solidFill>
                  <a:schemeClr val="accent3">
                    <a:lumMod val="50000"/>
                  </a:schemeClr>
                </a:solidFill>
                <a:latin typeface="Arial Narrow" panose="020B0606020202030204" pitchFamily="34" charset="0"/>
                <a:ea typeface="ＭＳ Ｐゴシック" panose="020B0600070205080204" pitchFamily="34" charset="-128"/>
              </a:rPr>
              <a:t>®</a:t>
            </a:r>
            <a:endParaRPr lang="es"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GS™-1932: altura de cesta 19 pies/ 5,79 m; anchura de máquina de 32 pulg. / 81 cm</a:t>
            </a:r>
            <a:endParaRPr lang="es"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GS™-2669 RT: altura de cesta 26 pies/ 7,9 m; anchura de máquina de 69 pulg. / 1,75 m; RT = Rough Terrain = modelo todoterreno</a:t>
            </a:r>
            <a:endParaRPr lang="es" sz="1400" b="1"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es"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Las dos primeras letras representan el tipo de plataforma, el primer conjunto de dos dígitos la altura de la cesta pies y el segundo conjunto de dos dígitos la anchura de la máquina en pulgadas.</a:t>
            </a:r>
            <a:endParaRPr lang="es" sz="1400"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es"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También denominada: tijera, elevador de tijera, plataforma elevadora móvil, plataforma de trabajo aéreo autopropulsada y plataforma de tijera eléctrica</a:t>
            </a:r>
            <a:endParaRPr lang="es" sz="1400" dirty="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es" b="1" i="0" u="none" baseline="0" dirty="0"/>
              <a:t>Plataformas de tijera</a:t>
            </a:r>
            <a:endParaRPr lang="es" dirty="0"/>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776587" cy="2581797"/>
          </a:xfrm>
        </p:spPr>
        <p:txBody>
          <a:bodyPr lIns="0" tIns="0" rIns="0" bIns="0"/>
          <a:lstStyle/>
          <a:p>
            <a:pPr algn="l" rtl="0">
              <a:spcBef>
                <a:spcPts val="600"/>
              </a:spcBef>
              <a:spcAft>
                <a:spcPts val="0"/>
              </a:spcAft>
            </a:pPr>
            <a:r>
              <a:rPr lang="es" sz="1600" b="1" i="0" u="none" baseline="0" dirty="0"/>
              <a:t>Aplicaciones: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sz="1600" b="0" i="0" u="none" baseline="0" dirty="0"/>
              <a:t>Suelo firme bajo techo - Trabajos de mantenimiento en interiores, sistemas de climatización, pintura, colocación de paneles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sz="1600" b="0" i="0" u="none" baseline="0" dirty="0"/>
              <a:t>Todoterreno - acabado exterior, zonas de trabajo con suelo irregular</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sz="1600" b="0" i="0" u="none" baseline="0" dirty="0"/>
              <a:t>Plataforma de tijera Serie E-Drive - tanto para lugares de trabajo interiores como exteriores</a:t>
            </a:r>
            <a:endParaRPr lang="es" sz="1600" dirty="0"/>
          </a:p>
          <a:p>
            <a:pPr marL="285750" indent="-285750" algn="l" rtl="0">
              <a:spcBef>
                <a:spcPts val="600"/>
              </a:spcBef>
              <a:spcAft>
                <a:spcPts val="0"/>
              </a:spcAft>
              <a:buClr>
                <a:schemeClr val="bg2"/>
              </a:buClr>
              <a:buFont typeface="Wingdings" panose="05000000000000000000" pitchFamily="2" charset="2"/>
              <a:buChar char="Ø"/>
            </a:pPr>
            <a:endParaRPr lang="es" sz="1600" dirty="0"/>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a:xfrm>
            <a:off x="350204" y="748854"/>
            <a:ext cx="7940356" cy="452454"/>
          </a:xfrm>
        </p:spPr>
        <p:txBody>
          <a:bodyPr/>
          <a:lstStyle/>
          <a:p>
            <a:pPr algn="l" rtl="0"/>
            <a:r>
              <a:rPr lang="es" b="1" i="0" u="none" baseline="0" dirty="0"/>
              <a:t>Alta eficiencia con excelente maniobrabilidad</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285597" y="1513793"/>
            <a:ext cx="1319728" cy="1258304"/>
          </a:xfrm>
          <a:prstGeom prst="rect">
            <a:avLst/>
          </a:prstGeom>
        </p:spPr>
      </p:pic>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a:blip r:embed="rId6"/>
          <a:stretch>
            <a:fillRect/>
          </a:stretch>
        </p:blipFill>
        <p:spPr>
          <a:xfrm>
            <a:off x="706931" y="4191138"/>
            <a:ext cx="7405066" cy="1524032"/>
          </a:xfrm>
          <a:prstGeom prst="rect">
            <a:avLst/>
          </a:prstGeom>
          <a:noFill/>
          <a:ln>
            <a:solidFill>
              <a:schemeClr val="accent2">
                <a:lumMod val="20000"/>
                <a:lumOff val="80000"/>
              </a:schemeClr>
            </a:solidFill>
          </a:ln>
        </p:spPr>
      </p:pic>
      <p:pic>
        <p:nvPicPr>
          <p:cNvPr id="15" name="Picture 14">
            <a:extLst>
              <a:ext uri="{FF2B5EF4-FFF2-40B4-BE49-F238E27FC236}">
                <a16:creationId xmlns:a16="http://schemas.microsoft.com/office/drawing/2014/main" id="{2DED6CBA-2244-47B3-AD1D-B9913FAF0214}"/>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6668660" y="1513793"/>
            <a:ext cx="1443337" cy="2497273"/>
          </a:xfrm>
          <a:prstGeom prst="rect">
            <a:avLst/>
          </a:prstGeom>
        </p:spPr>
      </p:pic>
      <p:pic>
        <p:nvPicPr>
          <p:cNvPr id="17" name="Picture 16">
            <a:extLst>
              <a:ext uri="{FF2B5EF4-FFF2-40B4-BE49-F238E27FC236}">
                <a16:creationId xmlns:a16="http://schemas.microsoft.com/office/drawing/2014/main" id="{17724F15-4295-4953-ADED-C5285BB4DD2C}"/>
              </a:ext>
            </a:extLst>
          </p:cNvPr>
          <p:cNvPicPr>
            <a:picLocks noChangeAspect="1"/>
          </p:cNvPicPr>
          <p:nvPr/>
        </p:nvPicPr>
        <p:blipFill rotWithShape="1">
          <a:blip r:embed="rId8" cstate="print">
            <a:extLst>
              <a:ext uri="{28A0092B-C50C-407E-A947-70E740481C1C}">
                <a14:useLocalDpi xmlns:a14="http://schemas.microsoft.com/office/drawing/2010/main"/>
              </a:ext>
            </a:extLst>
          </a:blip>
          <a:srcRect t="4912" b="4912"/>
          <a:stretch/>
        </p:blipFill>
        <p:spPr>
          <a:xfrm>
            <a:off x="5298527" y="2818527"/>
            <a:ext cx="1306797" cy="1188000"/>
          </a:xfrm>
          <a:prstGeom prst="rect">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39271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es" b="1" i="0" u="none" baseline="0"/>
              <a:t>Plataformas articuladas</a:t>
            </a:r>
            <a:endParaRPr lang="es"/>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4402770" cy="2410673"/>
          </a:xfrm>
        </p:spPr>
        <p:txBody>
          <a:bodyPr/>
          <a:lstStyle/>
          <a:p>
            <a:pPr algn="l" rtl="0">
              <a:spcBef>
                <a:spcPts val="600"/>
              </a:spcBef>
              <a:spcAft>
                <a:spcPts val="0"/>
              </a:spcAft>
            </a:pPr>
            <a:r>
              <a:rPr lang="es" sz="1600" b="1" i="0" u="none" baseline="0" dirty="0"/>
              <a:t>Aplicaciones: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sz="1600" b="0" i="0" u="none" baseline="0" dirty="0"/>
              <a:t>Eléctrica – Uso industrial y en almacenes</a:t>
            </a:r>
            <a:endParaRPr lang="es" sz="1600"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sz="1600" b="0" i="0" u="none" baseline="0" dirty="0"/>
              <a:t>Diésel todoterreno – Obras con terrenos irregulares</a:t>
            </a:r>
            <a:endParaRPr lang="es" sz="1600"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sz="1600" b="0" i="0" u="none" baseline="0" dirty="0"/>
              <a:t>Híbrida todoterreno – Versatilidad en interiores y exteriores</a:t>
            </a:r>
            <a:endParaRPr lang="es" sz="1600" dirty="0"/>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p:txBody>
          <a:bodyPr/>
          <a:lstStyle/>
          <a:p>
            <a:pPr algn="l" rtl="0"/>
            <a:r>
              <a:rPr lang="es" b="1" i="0" u="none" baseline="0"/>
              <a:t>Alcance vertical, horizontal y por encima para lugares de difícil acceso</a:t>
            </a:r>
            <a:endParaRPr lang="es"/>
          </a:p>
        </p:txBody>
      </p:sp>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a:blip r:embed="rId5"/>
          <a:stretch>
            <a:fillRect/>
          </a:stretch>
        </p:blipFill>
        <p:spPr>
          <a:xfrm>
            <a:off x="732596" y="3727731"/>
            <a:ext cx="5119806" cy="1939643"/>
          </a:xfrm>
          <a:prstGeom prst="rect">
            <a:avLst/>
          </a:prstGeom>
          <a:ln>
            <a:solidFill>
              <a:schemeClr val="accent2">
                <a:lumMod val="20000"/>
                <a:lumOff val="80000"/>
              </a:schemeClr>
            </a:solidFill>
          </a:ln>
        </p:spPr>
      </p:pic>
      <p:pic>
        <p:nvPicPr>
          <p:cNvPr id="17" name="Picture 16">
            <a:extLst>
              <a:ext uri="{FF2B5EF4-FFF2-40B4-BE49-F238E27FC236}">
                <a16:creationId xmlns:a16="http://schemas.microsoft.com/office/drawing/2014/main" id="{5F1C379D-D634-46C6-952D-55432470118C}"/>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18985" b="1572"/>
          <a:stretch/>
        </p:blipFill>
        <p:spPr>
          <a:xfrm>
            <a:off x="5944642" y="1389439"/>
            <a:ext cx="2364624" cy="2628000"/>
          </a:xfrm>
          <a:prstGeom prst="rect">
            <a:avLst/>
          </a:prstGeom>
        </p:spPr>
      </p:pic>
      <p:pic>
        <p:nvPicPr>
          <p:cNvPr id="19" name="Picture 18">
            <a:extLst>
              <a:ext uri="{FF2B5EF4-FFF2-40B4-BE49-F238E27FC236}">
                <a16:creationId xmlns:a16="http://schemas.microsoft.com/office/drawing/2014/main" id="{62425B35-9532-4757-9D7C-78BA9E9369B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944642" y="4089761"/>
            <a:ext cx="2365236" cy="1577613"/>
          </a:xfrm>
          <a:prstGeom prst="rect">
            <a:avLst/>
          </a:prstGeom>
        </p:spPr>
      </p:pic>
      <p:sp>
        <p:nvSpPr>
          <p:cNvPr id="14" name="Rounded Rectangle 13">
            <a:extLst>
              <a:ext uri="{FF2B5EF4-FFF2-40B4-BE49-F238E27FC236}">
                <a16:creationId xmlns:a16="http://schemas.microsoft.com/office/drawing/2014/main" id="{81A1C42C-7D41-0448-A041-6DF1F5A6205B}"/>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spcBef>
                <a:spcPct val="65000"/>
              </a:spcBef>
              <a:buClr>
                <a:srgbClr val="565958"/>
              </a:buClr>
              <a:buSzPct val="80000"/>
              <a:tabLst>
                <a:tab pos="114300" algn="l"/>
              </a:tabLst>
            </a:pPr>
            <a:r>
              <a:rPr lang="es" sz="2000" b="1" i="0" u="none" baseline="0" dirty="0">
                <a:solidFill>
                  <a:schemeClr val="bg2"/>
                </a:solidFill>
                <a:latin typeface="Arial Narrow" panose="020B0606020202030204" pitchFamily="34" charset="0"/>
                <a:ea typeface="ＭＳ Ｐゴシック" panose="020B0600070205080204" pitchFamily="34" charset="-128"/>
              </a:rPr>
              <a:t>Reglas de denominación</a:t>
            </a:r>
            <a:endParaRPr lang="es" sz="2000" b="1" dirty="0">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Z</a:t>
            </a:r>
            <a:r>
              <a:rPr lang="es" sz="1400" b="1" i="0" u="none" baseline="30000" dirty="0">
                <a:solidFill>
                  <a:schemeClr val="accent3">
                    <a:lumMod val="50000"/>
                  </a:schemeClr>
                </a:solidFill>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 Plataforma articulada Genie</a:t>
            </a:r>
            <a:r>
              <a:rPr lang="es" sz="1400" b="1" i="0" u="none" baseline="30000" dirty="0">
                <a:solidFill>
                  <a:schemeClr val="accent3">
                    <a:lumMod val="50000"/>
                  </a:schemeClr>
                </a:solidFill>
                <a:latin typeface="Arial Narrow" panose="020B0606020202030204" pitchFamily="34" charset="0"/>
                <a:ea typeface="ＭＳ Ｐゴシック" panose="020B0600070205080204" pitchFamily="34" charset="-128"/>
              </a:rPr>
              <a:t>®</a:t>
            </a: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Z</a:t>
            </a:r>
            <a:r>
              <a:rPr lang="es" sz="1400" b="1" i="0" u="none" baseline="30000" dirty="0">
                <a:solidFill>
                  <a:schemeClr val="accent3">
                    <a:lumMod val="50000"/>
                  </a:schemeClr>
                </a:solidFill>
                <a:latin typeface="Arial Narrow" panose="020B0606020202030204" pitchFamily="34" charset="0"/>
                <a:ea typeface="ＭＳ Ｐゴシック" panose="020B0600070205080204" pitchFamily="34" charset="-128"/>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-45/25 DC: altura de cesta 45 pies/ 13,87 m; alcance horizontal de 25 pies / 7,62 m; alimentación eléctrica de corriente continua) </a:t>
            </a: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Z</a:t>
            </a:r>
            <a:r>
              <a:rPr lang="es" sz="1400" b="1" i="0" u="none" baseline="30000" dirty="0">
                <a:solidFill>
                  <a:schemeClr val="accent3">
                    <a:lumMod val="50000"/>
                  </a:schemeClr>
                </a:solidFill>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-45 XC™ = Xtra Capacity™</a:t>
            </a:r>
            <a:endParaRPr lang="es"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Z</a:t>
            </a:r>
            <a:r>
              <a:rPr lang="es" sz="1400" b="1" i="0" u="none" baseline="30000" dirty="0">
                <a:solidFill>
                  <a:schemeClr val="accent3">
                    <a:lumMod val="50000"/>
                  </a:schemeClr>
                </a:solidFill>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-60 FE = Fuel Electric (híbrida; combustible-eléctrica)</a:t>
            </a:r>
            <a:endParaRPr lang="es"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Z</a:t>
            </a:r>
            <a:r>
              <a:rPr lang="es" sz="1400" b="1" i="0" u="none" baseline="30000" dirty="0">
                <a:solidFill>
                  <a:schemeClr val="accent3">
                    <a:lumMod val="50000"/>
                  </a:schemeClr>
                </a:solidFill>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-62/40 TraX = 4 sistemas de orugas independientes</a:t>
            </a:r>
          </a:p>
          <a:p>
            <a:pPr marL="114300" indent="-114300" algn="l" rtl="0">
              <a:spcBef>
                <a:spcPct val="65000"/>
              </a:spcBef>
              <a:buClr>
                <a:srgbClr val="565958"/>
              </a:buClr>
              <a:buSzPct val="80000"/>
              <a:buFont typeface="Times" panose="02020603050405020304" pitchFamily="18" charset="0"/>
              <a:buChar char="•"/>
              <a:tabLst>
                <a:tab pos="114300" algn="l"/>
              </a:tabLst>
            </a:pPr>
            <a:r>
              <a:rPr lang="es"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La primera letra representa el tipo de plataforma de brazo, el primer número es la altura de la cesta en pies y el segundo número es el alcance en pies. </a:t>
            </a:r>
          </a:p>
          <a:p>
            <a:pPr marL="114300" indent="-114300" algn="l" rtl="0">
              <a:spcBef>
                <a:spcPct val="65000"/>
              </a:spcBef>
              <a:buClr>
                <a:srgbClr val="565958"/>
              </a:buClr>
              <a:buSzPct val="80000"/>
              <a:buFont typeface="Times" panose="02020603050405020304" pitchFamily="18" charset="0"/>
              <a:buChar char="•"/>
              <a:tabLst>
                <a:tab pos="114300" algn="l"/>
              </a:tabLst>
            </a:pPr>
            <a:r>
              <a:rPr lang="es"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También se conoce como: Brazo articulado, pluma articulada, plataforma articulada, plataforma de pluma articulada, plataforma elevadora móvil, plataforma de trabajo aéreo</a:t>
            </a:r>
          </a:p>
        </p:txBody>
      </p:sp>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s" sz="10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0492610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es" b="1" i="0" u="none" baseline="0"/>
              <a:t>Plataformas telescópicas</a:t>
            </a:r>
            <a:endParaRPr lang="es"/>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0"/>
            <a:ext cx="4131282" cy="2551427"/>
          </a:xfrm>
        </p:spPr>
        <p:txBody>
          <a:bodyPr/>
          <a:lstStyle/>
          <a:p>
            <a:pPr algn="l" rtl="0">
              <a:spcBef>
                <a:spcPts val="600"/>
              </a:spcBef>
              <a:spcAft>
                <a:spcPts val="0"/>
              </a:spcAft>
            </a:pPr>
            <a:r>
              <a:rPr lang="es" b="1" i="0" u="none" baseline="0" dirty="0"/>
              <a:t>Aplicaciones: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Tareas de mantenimiento y construcción en el exterior</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Trabajos en puentes y carreteras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dirty="0"/>
              <a:t>Montaje de acero y acabado exterior</a:t>
            </a:r>
            <a:endParaRPr lang="es"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p:txBody>
          <a:bodyPr/>
          <a:lstStyle/>
          <a:p>
            <a:pPr algn="l" rtl="0"/>
            <a:r>
              <a:rPr lang="es" b="1" i="0" u="none" baseline="0"/>
              <a:t>Más alcance horizontal con posicionamiento preciso</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09658" y="3884849"/>
            <a:ext cx="4131283" cy="1850125"/>
          </a:xfrm>
          <a:prstGeom prst="rect">
            <a:avLst/>
          </a:prstGeom>
          <a:ln>
            <a:solidFill>
              <a:schemeClr val="accent2">
                <a:lumMod val="20000"/>
                <a:lumOff val="80000"/>
              </a:schemeClr>
            </a:solidFill>
          </a:ln>
        </p:spPr>
      </p:pic>
      <p:pic>
        <p:nvPicPr>
          <p:cNvPr id="18" name="Picture 17">
            <a:extLst>
              <a:ext uri="{FF2B5EF4-FFF2-40B4-BE49-F238E27FC236}">
                <a16:creationId xmlns:a16="http://schemas.microsoft.com/office/drawing/2014/main" id="{2A60AFAA-9945-4BFD-AE0E-49CB714D174F}"/>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496844"/>
          </a:xfrm>
          <a:prstGeom prst="rect">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ect">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ect">
            <a:avLst/>
          </a:prstGeom>
        </p:spPr>
      </p:pic>
      <p:pic>
        <p:nvPicPr>
          <p:cNvPr id="25" name="Picture 24">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ect">
            <a:avLst/>
          </a:prstGeom>
        </p:spPr>
      </p:pic>
      <p:sp>
        <p:nvSpPr>
          <p:cNvPr id="14" name="Rounded Rectangle 13">
            <a:extLst>
              <a:ext uri="{FF2B5EF4-FFF2-40B4-BE49-F238E27FC236}">
                <a16:creationId xmlns:a16="http://schemas.microsoft.com/office/drawing/2014/main" id="{A685F727-1021-0F4C-9BC8-3F297D60E062}"/>
              </a:ext>
            </a:extLst>
          </p:cNvPr>
          <p:cNvSpPr/>
          <p:nvPr/>
        </p:nvSpPr>
        <p:spPr>
          <a:xfrm>
            <a:off x="8509664" y="365760"/>
            <a:ext cx="3331815" cy="5408023"/>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rtl="0">
              <a:spcBef>
                <a:spcPct val="65000"/>
              </a:spcBef>
              <a:buClr>
                <a:srgbClr val="565958"/>
              </a:buClr>
              <a:buSzPct val="80000"/>
              <a:tabLst>
                <a:tab pos="114300" algn="l"/>
              </a:tabLst>
            </a:pPr>
            <a:r>
              <a:rPr lang="es" sz="2000" b="1" i="0" u="none" baseline="0" dirty="0">
                <a:solidFill>
                  <a:schemeClr val="bg2"/>
                </a:solidFill>
                <a:latin typeface="Arial Narrow" panose="020B0606020202030204" pitchFamily="34" charset="0"/>
                <a:ea typeface="ＭＳ Ｐゴシック" panose="020B0600070205080204" pitchFamily="34" charset="-128"/>
              </a:rPr>
              <a:t>Reglas de denominación</a:t>
            </a:r>
            <a:endParaRPr lang="es" sz="2000" b="1" dirty="0">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S</a:t>
            </a:r>
            <a:r>
              <a:rPr lang="es" sz="1400" b="1" i="0" u="none" baseline="30000" dirty="0">
                <a:solidFill>
                  <a:schemeClr val="accent3">
                    <a:lumMod val="50000"/>
                  </a:schemeClr>
                </a:solidFill>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 Plataforma telescópica Genie</a:t>
            </a:r>
            <a:r>
              <a:rPr lang="es" sz="1400" b="1" i="0" u="none" baseline="30000" dirty="0">
                <a:solidFill>
                  <a:schemeClr val="accent3">
                    <a:lumMod val="50000"/>
                  </a:schemeClr>
                </a:solidFill>
                <a:latin typeface="Arial Narrow" panose="020B0606020202030204" pitchFamily="34" charset="0"/>
                <a:ea typeface="ＭＳ Ｐゴシック" panose="020B0600070205080204" pitchFamily="34" charset="-128"/>
              </a:rPr>
              <a:t>®</a:t>
            </a: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S</a:t>
            </a:r>
            <a:r>
              <a:rPr lang="es" sz="1400" b="1" i="0" u="none" baseline="30000" dirty="0">
                <a:solidFill>
                  <a:schemeClr val="accent3">
                    <a:lumMod val="50000"/>
                  </a:schemeClr>
                </a:solidFill>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-65 XC: altura de cesta 65 pies / 19,80 m; representa un brazo de 60 pies / 18,30 m extendido más un plumín de 5 pies / 1,52 m. XC™ = Xtra Capacity™</a:t>
            </a:r>
            <a:endParaRPr lang="es"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S</a:t>
            </a:r>
            <a:r>
              <a:rPr lang="es" sz="1400" b="1" i="0" u="none" baseline="30000" dirty="0">
                <a:solidFill>
                  <a:schemeClr val="accent3">
                    <a:lumMod val="50000"/>
                  </a:schemeClr>
                </a:solidFill>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-60 J (incluye plumín estándar de 5 pies)</a:t>
            </a:r>
            <a:endParaRPr lang="es"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S</a:t>
            </a:r>
            <a:r>
              <a:rPr lang="es" sz="1400" b="1" i="0" u="none" baseline="30000" dirty="0">
                <a:solidFill>
                  <a:schemeClr val="accent3">
                    <a:lumMod val="50000"/>
                  </a:schemeClr>
                </a:solidFill>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-65 TraX = 4 sistemas de orugas independientes</a:t>
            </a:r>
            <a:endParaRPr lang="es"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S</a:t>
            </a:r>
            <a:r>
              <a:rPr lang="es" sz="1400" b="1" i="0" u="none" baseline="30000" dirty="0">
                <a:solidFill>
                  <a:schemeClr val="accent3">
                    <a:lumMod val="50000"/>
                  </a:schemeClr>
                </a:solidFill>
              </a:rPr>
              <a:t>®</a:t>
            </a: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-60 FE = Fuel Electric (híbrida; combustible-eléctrica)</a:t>
            </a:r>
            <a:endParaRPr lang="es"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Ejemplo: SX™-180 = Gama Super Boom con tecnología de chasis X-tend</a:t>
            </a:r>
          </a:p>
          <a:p>
            <a:pPr marL="114300" indent="-114300" algn="l" rtl="0">
              <a:spcBef>
                <a:spcPct val="65000"/>
              </a:spcBef>
              <a:buClr>
                <a:srgbClr val="565958"/>
              </a:buClr>
              <a:buSzPct val="80000"/>
              <a:buFont typeface="Times" panose="02020603050405020304" pitchFamily="18" charset="0"/>
              <a:buChar char="•"/>
              <a:tabLst>
                <a:tab pos="114300" algn="l"/>
              </a:tabLst>
            </a:pPr>
            <a:r>
              <a:rPr lang="es"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La primera letra representa el tipo de plataforma de brazo, el primer número es la altura de la cesta en pies y la unidad 5 añadida a cada decena completa corresponde al plumín de 5 pies (1,52 m).</a:t>
            </a:r>
            <a:endParaRPr lang="es" sz="1200"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es"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También conocidas como plumas rectas, plumas telescópicas, plataformas de trabajo aéreo y plataformas elevadoras móviles</a:t>
            </a:r>
            <a:endParaRPr lang="es" sz="1200" dirty="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865387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393912" y="2475373"/>
            <a:ext cx="3234456" cy="1837031"/>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es" b="1" i="0" u="none" baseline="0"/>
              <a:t>Manipuladores telescópicos (ANSI)</a:t>
            </a:r>
            <a:endParaRPr lang="es"/>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19" y="1452329"/>
            <a:ext cx="5480963" cy="1475288"/>
          </a:xfrm>
        </p:spPr>
        <p:txBody>
          <a:bodyPr/>
          <a:lstStyle/>
          <a:p>
            <a:pPr algn="l" rtl="0">
              <a:spcBef>
                <a:spcPts val="600"/>
              </a:spcBef>
              <a:spcAft>
                <a:spcPts val="0"/>
              </a:spcAft>
            </a:pPr>
            <a:r>
              <a:rPr lang="es" sz="1600" b="1" i="0" u="none" baseline="0" dirty="0"/>
              <a:t>Aplicaciones:</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s" sz="1600" b="0" i="0" u="none" baseline="0" dirty="0"/>
              <a:t>Tareas de mantenimiento y construcción en el exterior</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s" sz="1600" b="0" i="0" u="none" baseline="0" dirty="0"/>
              <a:t>Trabajos en puentes y carreteras</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s" sz="1600" b="0" i="0" u="none" baseline="0" dirty="0"/>
              <a:t>Montaje de acero y acabado exterior</a:t>
            </a:r>
            <a:endParaRPr lang="es" sz="1600"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p:txBody>
          <a:bodyPr vert="horz" lIns="91440" tIns="45720" rIns="91440" bIns="45720" rtlCol="0" anchor="ctr">
            <a:noAutofit/>
          </a:bodyPr>
          <a:lstStyle/>
          <a:p>
            <a:pPr algn="l" rtl="0"/>
            <a:r>
              <a:rPr lang="es" b="1" i="0" u="none" baseline="0"/>
              <a:t>Diseño y rendimiento excepcionales</a:t>
            </a:r>
          </a:p>
        </p:txBody>
      </p:sp>
      <p:pic>
        <p:nvPicPr>
          <p:cNvPr id="4100" name="Picture 4">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448879" y="4382627"/>
            <a:ext cx="2932291" cy="134660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2510" b="11776"/>
          <a:stretch/>
        </p:blipFill>
        <p:spPr bwMode="auto">
          <a:xfrm>
            <a:off x="3500473" y="4382627"/>
            <a:ext cx="2331010" cy="1332000"/>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a:extLst>
              <a:ext uri="{FF2B5EF4-FFF2-40B4-BE49-F238E27FC236}">
                <a16:creationId xmlns:a16="http://schemas.microsoft.com/office/drawing/2014/main" id="{517AE06E-BC53-4F7D-9A9B-4B50207130E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17208" r="31350"/>
          <a:stretch/>
        </p:blipFill>
        <p:spPr bwMode="auto">
          <a:xfrm>
            <a:off x="4322215" y="3067416"/>
            <a:ext cx="1509268" cy="121853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507C600D-8F4B-4E8D-A5D8-9AE4B9161070}"/>
              </a:ext>
            </a:extLst>
          </p:cNvPr>
          <p:cNvPicPr>
            <a:picLocks noChangeAspect="1"/>
          </p:cNvPicPr>
          <p:nvPr/>
        </p:nvPicPr>
        <p:blipFill rotWithShape="1">
          <a:blip r:embed="rId9"/>
          <a:srcRect l="58107" t="22430" r="31408" b="35922"/>
          <a:stretch/>
        </p:blipFill>
        <p:spPr>
          <a:xfrm>
            <a:off x="5996411" y="1267464"/>
            <a:ext cx="2051034" cy="4582471"/>
          </a:xfrm>
          <a:prstGeom prst="rect">
            <a:avLst/>
          </a:prstGeom>
        </p:spPr>
      </p:pic>
      <p:sp>
        <p:nvSpPr>
          <p:cNvPr id="14" name="Rounded Rectangle 13">
            <a:extLst>
              <a:ext uri="{FF2B5EF4-FFF2-40B4-BE49-F238E27FC236}">
                <a16:creationId xmlns:a16="http://schemas.microsoft.com/office/drawing/2014/main" id="{3E842F8C-1B84-004E-8158-BF7A333061B0}"/>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spcBef>
                <a:spcPct val="65000"/>
              </a:spcBef>
              <a:buClr>
                <a:srgbClr val="565958"/>
              </a:buClr>
              <a:buSzPct val="80000"/>
              <a:tabLst>
                <a:tab pos="114300" algn="l"/>
              </a:tabLst>
            </a:pPr>
            <a:r>
              <a:rPr lang="es" sz="2000" b="1" i="0" u="none" baseline="0">
                <a:solidFill>
                  <a:schemeClr val="bg2"/>
                </a:solidFill>
                <a:latin typeface="Arial Narrow" panose="020B0606020202030204" pitchFamily="34" charset="0"/>
                <a:ea typeface="ＭＳ Ｐゴシック" panose="020B0600070205080204" pitchFamily="34" charset="-128"/>
              </a:rPr>
              <a:t>Reglas de denominación</a:t>
            </a:r>
            <a:endParaRPr lang="es" sz="2000" b="1">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es" sz="1400" b="1" i="0" u="none" baseline="0">
                <a:solidFill>
                  <a:schemeClr val="accent3">
                    <a:lumMod val="50000"/>
                  </a:schemeClr>
                </a:solidFill>
                <a:latin typeface="Arial Narrow" panose="020B0606020202030204" pitchFamily="34" charset="0"/>
                <a:ea typeface="ＭＳ Ｐゴシック" panose="020B0600070205080204" pitchFamily="34" charset="-128"/>
              </a:rPr>
              <a:t>GTH™ = Manipuladores telescópicos todoterreno Genie</a:t>
            </a:r>
            <a:r>
              <a:rPr lang="es" sz="1400" b="1" i="0" u="none" baseline="30000">
                <a:solidFill>
                  <a:schemeClr val="accent3">
                    <a:lumMod val="50000"/>
                  </a:schemeClr>
                </a:solidFill>
                <a:latin typeface="Arial Narrow" panose="020B0606020202030204" pitchFamily="34" charset="0"/>
                <a:ea typeface="ＭＳ Ｐゴシック" panose="020B0600070205080204" pitchFamily="34" charset="-128"/>
              </a:rPr>
              <a:t>®</a:t>
            </a:r>
          </a:p>
          <a:p>
            <a:pPr algn="l" rtl="0">
              <a:spcBef>
                <a:spcPct val="65000"/>
              </a:spcBef>
              <a:buClr>
                <a:srgbClr val="565958"/>
              </a:buClr>
              <a:buSzPct val="80000"/>
              <a:tabLst>
                <a:tab pos="114300" algn="l"/>
              </a:tabLst>
            </a:pPr>
            <a:r>
              <a:rPr lang="es" sz="1400" b="1" i="0" u="none" baseline="0">
                <a:solidFill>
                  <a:schemeClr val="accent3">
                    <a:lumMod val="50000"/>
                  </a:schemeClr>
                </a:solidFill>
                <a:latin typeface="Arial Narrow" panose="020B0606020202030204" pitchFamily="34" charset="0"/>
                <a:ea typeface="ＭＳ Ｐゴシック" panose="020B0600070205080204" pitchFamily="34" charset="-128"/>
              </a:rPr>
              <a:t>Ejemplo: GTH</a:t>
            </a:r>
            <a:r>
              <a:rPr lang="es" sz="1400" b="1" i="0" u="none" baseline="30000">
                <a:solidFill>
                  <a:schemeClr val="accent3">
                    <a:lumMod val="50000"/>
                  </a:schemeClr>
                </a:solidFill>
              </a:rPr>
              <a:t>®</a:t>
            </a:r>
            <a:r>
              <a:rPr lang="es" sz="1400" b="1" i="0" u="none" baseline="0">
                <a:solidFill>
                  <a:schemeClr val="accent3">
                    <a:lumMod val="50000"/>
                  </a:schemeClr>
                </a:solidFill>
                <a:latin typeface="Arial Narrow" panose="020B0606020202030204" pitchFamily="34" charset="0"/>
                <a:ea typeface="ＭＳ Ｐゴシック" panose="020B0600070205080204" pitchFamily="34" charset="-128"/>
              </a:rPr>
              <a:t>-5519: capacidad de carga máx. de 5511 libras/ 2500 kg; altura de elevación máx. de 19 pies/ 5,79 m</a:t>
            </a:r>
          </a:p>
          <a:p>
            <a:pPr algn="l" rtl="0">
              <a:spcBef>
                <a:spcPct val="65000"/>
              </a:spcBef>
              <a:buClr>
                <a:srgbClr val="565958"/>
              </a:buClr>
              <a:buSzPct val="80000"/>
              <a:tabLst>
                <a:tab pos="114300" algn="l"/>
              </a:tabLst>
            </a:pPr>
            <a:r>
              <a:rPr lang="es" sz="1400" b="1" i="0" u="none" baseline="0">
                <a:solidFill>
                  <a:schemeClr val="accent3">
                    <a:lumMod val="50000"/>
                  </a:schemeClr>
                </a:solidFill>
                <a:latin typeface="Arial Narrow" panose="020B0606020202030204" pitchFamily="34" charset="0"/>
                <a:ea typeface="ＭＳ Ｐゴシック" panose="020B0600070205080204" pitchFamily="34" charset="-128"/>
              </a:rPr>
              <a:t>Ejemplo: GTH™-844</a:t>
            </a:r>
            <a:endParaRPr lang="es" sz="1400" b="1">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es" sz="1400" b="0" i="0" u="none" baseline="0">
                <a:solidFill>
                  <a:schemeClr val="accent3">
                    <a:lumMod val="50000"/>
                  </a:schemeClr>
                </a:solidFill>
                <a:latin typeface="Arial Narrow" panose="020B0606020202030204" pitchFamily="34" charset="0"/>
                <a:ea typeface="ＭＳ Ｐゴシック" panose="020B0600070205080204" pitchFamily="34" charset="-128"/>
              </a:rPr>
              <a:t>Las tres letras representan Genie Tele Handler (Manipulador telescópico Genie). Los primeros números representan la capacidad de carga máxima, seguidos de la altura de elevación máxima.</a:t>
            </a:r>
          </a:p>
          <a:p>
            <a:pPr marL="114300" indent="-114300" algn="l" rtl="0">
              <a:spcBef>
                <a:spcPct val="65000"/>
              </a:spcBef>
              <a:buClr>
                <a:srgbClr val="565958"/>
              </a:buClr>
              <a:buSzPct val="80000"/>
              <a:buFont typeface="Times" panose="02020603050405020304" pitchFamily="18" charset="0"/>
              <a:buChar char="•"/>
              <a:tabLst>
                <a:tab pos="114300" algn="l"/>
              </a:tabLst>
            </a:pPr>
            <a:r>
              <a:rPr lang="es" sz="1400" b="0" i="0" u="none" baseline="0">
                <a:solidFill>
                  <a:schemeClr val="accent3">
                    <a:lumMod val="50000"/>
                  </a:schemeClr>
                </a:solidFill>
                <a:latin typeface="Arial Narrow" panose="020B0606020202030204" pitchFamily="34" charset="0"/>
                <a:ea typeface="ＭＳ Ｐゴシック" panose="020B0600070205080204" pitchFamily="34" charset="-128"/>
              </a:rPr>
              <a:t>También conocidos como: Manipuladores, Manipuladores de horquillas</a:t>
            </a:r>
            <a:endParaRPr lang="es" sz="140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569647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es" b="1" i="0" u="none" baseline="0"/>
              <a:t>Elevadores de material</a:t>
            </a:r>
            <a:endParaRPr lang="es"/>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4090034"/>
          </a:xfrm>
        </p:spPr>
        <p:txBody>
          <a:bodyPr/>
          <a:lstStyle/>
          <a:p>
            <a:pPr algn="l" rtl="0">
              <a:spcBef>
                <a:spcPts val="600"/>
              </a:spcBef>
              <a:spcAft>
                <a:spcPts val="0"/>
              </a:spcAft>
            </a:pPr>
            <a:r>
              <a:rPr lang="es" b="1" i="0" u="none" baseline="0"/>
              <a:t>Aplicaciones: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a:t>Instalación de fontanería y climatización</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a:t>Tareas en fábricas y almacenes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a:t>Equipos de iluminación y sonido (SuperTower™)</a:t>
            </a:r>
            <a:endParaRPr lang="es"/>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pPr algn="l" rtl="0"/>
            <a:r>
              <a:rPr lang="es" b="1" i="0" u="none" baseline="0"/>
              <a:t>Compactos, ligeros y fáciles de transportar</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7754611" y="922807"/>
            <a:ext cx="1412932" cy="1396767"/>
          </a:xfrm>
          <a:prstGeom prst="rect">
            <a:avLst/>
          </a:prstGeom>
        </p:spPr>
      </p:pic>
      <p:pic>
        <p:nvPicPr>
          <p:cNvPr id="19" name="Picture 18">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754611" y="2390506"/>
            <a:ext cx="1412932" cy="1699644"/>
          </a:xfrm>
          <a:prstGeom prst="rect">
            <a:avLst/>
          </a:prstGeom>
        </p:spPr>
      </p:pic>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a:blip r:embed="rId7"/>
          <a:stretch>
            <a:fillRect/>
          </a:stretch>
        </p:blipFill>
        <p:spPr>
          <a:xfrm>
            <a:off x="699247" y="4206061"/>
            <a:ext cx="8454406" cy="1528914"/>
          </a:xfrm>
          <a:prstGeom prst="rect">
            <a:avLst/>
          </a:prstGeom>
          <a:ln>
            <a:solidFill>
              <a:schemeClr val="accent2">
                <a:lumMod val="20000"/>
                <a:lumOff val="80000"/>
              </a:schemeClr>
            </a:solidFill>
          </a:ln>
        </p:spPr>
      </p:pic>
      <p:pic>
        <p:nvPicPr>
          <p:cNvPr id="22" name="Picture 21">
            <a:extLst>
              <a:ext uri="{FF2B5EF4-FFF2-40B4-BE49-F238E27FC236}">
                <a16:creationId xmlns:a16="http://schemas.microsoft.com/office/drawing/2014/main" id="{42E02D24-5E5A-463F-938D-35AAEE22D5BC}"/>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964830" y="1388933"/>
            <a:ext cx="1738413" cy="2767535"/>
          </a:xfrm>
          <a:prstGeom prst="rect">
            <a:avLst/>
          </a:prstGeom>
        </p:spPr>
      </p:pic>
      <p:sp>
        <p:nvSpPr>
          <p:cNvPr id="14" name="Rounded Rectangle 13">
            <a:extLst>
              <a:ext uri="{FF2B5EF4-FFF2-40B4-BE49-F238E27FC236}">
                <a16:creationId xmlns:a16="http://schemas.microsoft.com/office/drawing/2014/main" id="{A91D8FBC-FC7C-974F-8F86-E26C09478C89}"/>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Fabricados en Redmond, WA</a:t>
            </a:r>
            <a:endParaRPr lang="es"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Aplicaciones: trabajos en sistemas de tuberías, climatización, fabricación, almacenes</a:t>
            </a:r>
            <a:endParaRPr lang="es"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Capacidad para pasar por puertas estándar</a:t>
            </a:r>
            <a:endParaRPr lang="es"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Solución compacta que puede ser cargada en un camión por una sola persona</a:t>
            </a:r>
            <a:endParaRPr lang="es"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Eleva cargas de 91 kg a 454 kg hasta una altura de 7,9 m </a:t>
            </a:r>
            <a:endParaRPr lang="es" altLang="en-US" sz="1400" b="1">
              <a:solidFill>
                <a:schemeClr val="accent3">
                  <a:lumMod val="50000"/>
                </a:schemeClr>
              </a:solidFill>
              <a:latin typeface="Arial Narrow" panose="020B0606020202030204" pitchFamily="34" charset="0"/>
            </a:endParaRPr>
          </a:p>
        </p:txBody>
      </p:sp>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3926482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es" b="1" i="0" u="none" baseline="0"/>
              <a:t>Elevadores de Personas</a:t>
            </a:r>
            <a:endParaRPr lang="es"/>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651787" cy="4090034"/>
          </a:xfrm>
        </p:spPr>
        <p:txBody>
          <a:bodyPr/>
          <a:lstStyle/>
          <a:p>
            <a:pPr algn="l" rtl="0">
              <a:spcBef>
                <a:spcPts val="600"/>
              </a:spcBef>
              <a:spcAft>
                <a:spcPts val="0"/>
              </a:spcAft>
            </a:pPr>
            <a:r>
              <a:rPr lang="es" b="1" i="0" u="none" baseline="0"/>
              <a:t>Aplicaciones: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a:t>Construcción, instalaciones industriales y almacenes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s" b="0" i="0" u="none" baseline="0"/>
              <a:t>Tareas de mantenimiento en altura, limpieza, colocación de carteles, etc.</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pPr algn="l" rtl="0"/>
            <a:r>
              <a:rPr lang="es" b="1" i="0" u="none" baseline="0"/>
              <a:t>Prácticos y rentables</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193966" y="1123025"/>
            <a:ext cx="1937857" cy="2906785"/>
          </a:xfrm>
          <a:prstGeom prst="rect">
            <a:avLst/>
          </a:prstGeom>
        </p:spPr>
      </p:pic>
      <p:pic>
        <p:nvPicPr>
          <p:cNvPr id="17" name="Picture 16">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7473" b="2319"/>
          <a:stretch/>
        </p:blipFill>
        <p:spPr>
          <a:xfrm>
            <a:off x="5485703" y="2759561"/>
            <a:ext cx="1596729" cy="1260000"/>
          </a:xfrm>
          <a:prstGeom prst="rect">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16552" b="1262"/>
          <a:stretch/>
        </p:blipFill>
        <p:spPr>
          <a:xfrm>
            <a:off x="5485703" y="1123025"/>
            <a:ext cx="1596729" cy="1548000"/>
          </a:xfrm>
          <a:prstGeom prst="rect">
            <a:avLst/>
          </a:prstGeom>
        </p:spPr>
      </p:pic>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a:blip r:embed="rId8"/>
          <a:stretch>
            <a:fillRect/>
          </a:stretch>
        </p:blipFill>
        <p:spPr>
          <a:xfrm>
            <a:off x="748029" y="4158174"/>
            <a:ext cx="8383794" cy="1576801"/>
          </a:xfrm>
          <a:prstGeom prst="rect">
            <a:avLst/>
          </a:prstGeom>
          <a:ln>
            <a:solidFill>
              <a:schemeClr val="accent2">
                <a:lumMod val="20000"/>
                <a:lumOff val="80000"/>
              </a:schemeClr>
            </a:solidFill>
          </a:ln>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Fabricados en Redmond, WA</a:t>
            </a:r>
          </a:p>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Aplicaciones: construcción, instalaciones industriales, mantenimiento y almacenamiento</a:t>
            </a:r>
            <a:endParaRPr lang="es"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Capacidad para pasar por puertas estándar o industriales </a:t>
            </a:r>
          </a:p>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Los modelos AWP® cuentan con exclusivos estabilizadores en X </a:t>
            </a:r>
          </a:p>
          <a:p>
            <a:pPr marL="136525" indent="-130175" algn="l" rtl="0">
              <a:spcBef>
                <a:spcPct val="65000"/>
              </a:spcBef>
              <a:buClr>
                <a:srgbClr val="565958"/>
              </a:buClr>
              <a:buSzPct val="80000"/>
              <a:buFont typeface="Times" panose="02020603050405020304" pitchFamily="18" charset="0"/>
              <a:buChar char="•"/>
            </a:pPr>
            <a:r>
              <a:rPr lang="es"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Eleva cargas de hasta 340 kg hasta una altura de 12,2 m</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90365713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1AC65-B2DD-4FDC-855F-15EA19F3DA10}"/>
              </a:ext>
            </a:extLst>
          </p:cNvPr>
          <p:cNvSpPr>
            <a:spLocks noGrp="1"/>
          </p:cNvSpPr>
          <p:nvPr>
            <p:ph type="title"/>
          </p:nvPr>
        </p:nvSpPr>
        <p:spPr>
          <a:xfrm>
            <a:off x="2241418" y="2865120"/>
            <a:ext cx="9462901" cy="824230"/>
          </a:xfrm>
        </p:spPr>
        <p:txBody>
          <a:bodyPr/>
          <a:lstStyle/>
          <a:p>
            <a:pPr algn="l" rtl="0"/>
            <a:r>
              <a:rPr lang="es" b="1" i="0" u="none" baseline="0" dirty="0"/>
              <a:t>Recambios y servicios Genie</a:t>
            </a:r>
            <a:r>
              <a:rPr lang="es" sz="2800" b="1" i="0" u="none" baseline="65000" dirty="0"/>
              <a:t>®</a:t>
            </a:r>
          </a:p>
        </p:txBody>
      </p:sp>
    </p:spTree>
    <p:extLst>
      <p:ext uri="{BB962C8B-B14F-4D97-AF65-F5344CB8AC3E}">
        <p14:creationId xmlns:p14="http://schemas.microsoft.com/office/powerpoint/2010/main" val="58652760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B9309A4-6C4E-4F2C-9348-E803F451F7A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12192000" cy="6048000"/>
          </a:xfrm>
          <a:prstGeom prst="rect">
            <a:avLst/>
          </a:prstGeom>
        </p:spPr>
      </p:pic>
      <p:sp>
        <p:nvSpPr>
          <p:cNvPr id="9" name="Title 3">
            <a:extLst>
              <a:ext uri="{FF2B5EF4-FFF2-40B4-BE49-F238E27FC236}">
                <a16:creationId xmlns:a16="http://schemas.microsoft.com/office/drawing/2014/main" id="{A1753E2F-7449-478D-BB5F-61718D7D2561}"/>
              </a:ext>
            </a:extLst>
          </p:cNvPr>
          <p:cNvSpPr>
            <a:spLocks noGrp="1"/>
          </p:cNvSpPr>
          <p:nvPr>
            <p:ph type="title"/>
          </p:nvPr>
        </p:nvSpPr>
        <p:spPr/>
        <p:txBody>
          <a:bodyPr lIns="0" tIns="0" rIns="0" bIns="0" anchor="t" anchorCtr="0">
            <a:normAutofit/>
          </a:bodyPr>
          <a:lstStyle/>
          <a:p>
            <a:pPr algn="l" rtl="0"/>
            <a:r>
              <a:rPr lang="es" b="1" i="0" u="none" baseline="0"/>
              <a:t>Lift Connect</a:t>
            </a:r>
          </a:p>
        </p:txBody>
      </p:sp>
      <p:sp>
        <p:nvSpPr>
          <p:cNvPr id="10" name="Text Placeholder 6">
            <a:extLst>
              <a:ext uri="{FF2B5EF4-FFF2-40B4-BE49-F238E27FC236}">
                <a16:creationId xmlns:a16="http://schemas.microsoft.com/office/drawing/2014/main" id="{5017E247-1C08-46CF-9B97-CD28C1485206}"/>
              </a:ext>
            </a:extLst>
          </p:cNvPr>
          <p:cNvSpPr>
            <a:spLocks noGrp="1"/>
          </p:cNvSpPr>
          <p:nvPr>
            <p:ph type="body" sz="quarter" idx="10"/>
          </p:nvPr>
        </p:nvSpPr>
        <p:spPr/>
        <p:txBody>
          <a:bodyPr lIns="0" tIns="0" rIns="0" bIns="0"/>
          <a:lstStyle/>
          <a:p>
            <a:pPr algn="l" rtl="0"/>
            <a:r>
              <a:rPr lang="es" b="1" i="0" u="none" baseline="0"/>
              <a:t>Libere el poder de una flota conectada</a:t>
            </a:r>
          </a:p>
        </p:txBody>
      </p:sp>
      <p:sp>
        <p:nvSpPr>
          <p:cNvPr id="49" name="Rounded Rectangle 50">
            <a:extLst>
              <a:ext uri="{FF2B5EF4-FFF2-40B4-BE49-F238E27FC236}">
                <a16:creationId xmlns:a16="http://schemas.microsoft.com/office/drawing/2014/main" id="{1CF4B37D-FE03-4E14-B7A3-3C22ECC0C054}"/>
              </a:ext>
            </a:extLst>
          </p:cNvPr>
          <p:cNvSpPr/>
          <p:nvPr/>
        </p:nvSpPr>
        <p:spPr>
          <a:xfrm>
            <a:off x="4228232" y="1876924"/>
            <a:ext cx="1756654" cy="3896859"/>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es" b="1" i="0" u="none" baseline="0">
                <a:solidFill>
                  <a:schemeClr val="bg2"/>
                </a:solidFill>
              </a:rPr>
              <a:t>Información práctica</a:t>
            </a:r>
          </a:p>
          <a:p>
            <a:pPr algn="ctr" rtl="0"/>
            <a:r>
              <a:rPr lang="es" sz="1200" b="0" i="0" u="none" baseline="0">
                <a:solidFill>
                  <a:schemeClr val="accent3">
                    <a:lumMod val="50000"/>
                  </a:schemeClr>
                </a:solidFill>
              </a:rPr>
              <a:t>Lift Connect brinda mucho más que solo números, proporciona información y conocimientos que permiten a los responsables de flotas y de servicios tomar rápidamente medidas acertadas.</a:t>
            </a:r>
          </a:p>
        </p:txBody>
      </p:sp>
      <p:sp>
        <p:nvSpPr>
          <p:cNvPr id="50" name="Rounded Rectangle 51">
            <a:extLst>
              <a:ext uri="{FF2B5EF4-FFF2-40B4-BE49-F238E27FC236}">
                <a16:creationId xmlns:a16="http://schemas.microsoft.com/office/drawing/2014/main" id="{DCCC461A-918C-491C-AEE7-3CC59F86E6D0}"/>
              </a:ext>
            </a:extLst>
          </p:cNvPr>
          <p:cNvSpPr/>
          <p:nvPr/>
        </p:nvSpPr>
        <p:spPr>
          <a:xfrm>
            <a:off x="6136121" y="1876924"/>
            <a:ext cx="1756654" cy="3896859"/>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es" b="1" i="0" u="none" baseline="0">
                <a:solidFill>
                  <a:schemeClr val="bg2"/>
                </a:solidFill>
              </a:rPr>
              <a:t>Transparencia</a:t>
            </a:r>
            <a:br>
              <a:rPr lang="es" b="1">
                <a:solidFill>
                  <a:schemeClr val="bg2"/>
                </a:solidFill>
              </a:rPr>
            </a:br>
            <a:endParaRPr lang="es" b="1">
              <a:solidFill>
                <a:schemeClr val="bg2"/>
              </a:solidFill>
            </a:endParaRPr>
          </a:p>
          <a:p>
            <a:pPr algn="ctr" rtl="0"/>
            <a:r>
              <a:rPr lang="es" sz="1200" b="0" i="0" u="none" baseline="0">
                <a:solidFill>
                  <a:schemeClr val="accent3">
                    <a:lumMod val="50000"/>
                  </a:schemeClr>
                </a:solidFill>
              </a:rPr>
              <a:t>No se quede atrás: LiftConnect proporciona más puntos de datos que cualquier otro proveedor del sector.</a:t>
            </a:r>
          </a:p>
        </p:txBody>
      </p:sp>
      <p:sp>
        <p:nvSpPr>
          <p:cNvPr id="51" name="Rounded Rectangle 52">
            <a:extLst>
              <a:ext uri="{FF2B5EF4-FFF2-40B4-BE49-F238E27FC236}">
                <a16:creationId xmlns:a16="http://schemas.microsoft.com/office/drawing/2014/main" id="{30278CF0-71CA-48D5-A37F-E5C30DEAEAD5}"/>
              </a:ext>
            </a:extLst>
          </p:cNvPr>
          <p:cNvSpPr/>
          <p:nvPr/>
        </p:nvSpPr>
        <p:spPr>
          <a:xfrm>
            <a:off x="8044011" y="1876924"/>
            <a:ext cx="1756654" cy="3896859"/>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es" b="1" i="0" u="none" baseline="0" dirty="0">
                <a:solidFill>
                  <a:schemeClr val="bg2"/>
                </a:solidFill>
              </a:rPr>
              <a:t>Flexibilidad</a:t>
            </a:r>
            <a:br>
              <a:rPr lang="es" b="1" dirty="0">
                <a:solidFill>
                  <a:schemeClr val="bg2"/>
                </a:solidFill>
              </a:rPr>
            </a:br>
            <a:endParaRPr lang="es" b="1" dirty="0">
              <a:solidFill>
                <a:schemeClr val="bg2"/>
              </a:solidFill>
            </a:endParaRPr>
          </a:p>
          <a:p>
            <a:pPr algn="ctr" rtl="0"/>
            <a:r>
              <a:rPr lang="es" sz="1200" b="0" i="0" u="none" baseline="0" dirty="0">
                <a:solidFill>
                  <a:schemeClr val="accent3">
                    <a:lumMod val="50000"/>
                  </a:schemeClr>
                </a:solidFill>
              </a:rPr>
              <a:t>Sus datos, su forma de usarlos. Acceda a todos los datos del estado de la flota a través del portal LiftConnect en cualquier dispositivo o a través de cualquier servicio mediante API.</a:t>
            </a:r>
          </a:p>
        </p:txBody>
      </p:sp>
      <p:grpSp>
        <p:nvGrpSpPr>
          <p:cNvPr id="11" name="Group 10">
            <a:extLst>
              <a:ext uri="{FF2B5EF4-FFF2-40B4-BE49-F238E27FC236}">
                <a16:creationId xmlns:a16="http://schemas.microsoft.com/office/drawing/2014/main" id="{68805145-C8C0-4E08-BACB-C1474F7E4131}"/>
              </a:ext>
            </a:extLst>
          </p:cNvPr>
          <p:cNvGrpSpPr/>
          <p:nvPr/>
        </p:nvGrpSpPr>
        <p:grpSpPr>
          <a:xfrm>
            <a:off x="506639" y="1773937"/>
            <a:ext cx="3196237" cy="529241"/>
            <a:chOff x="11616069" y="12657925"/>
            <a:chExt cx="7002528" cy="1159496"/>
          </a:xfrm>
        </p:grpSpPr>
        <p:sp>
          <p:nvSpPr>
            <p:cNvPr id="12" name="object 33">
              <a:extLst>
                <a:ext uri="{FF2B5EF4-FFF2-40B4-BE49-F238E27FC236}">
                  <a16:creationId xmlns:a16="http://schemas.microsoft.com/office/drawing/2014/main" id="{A94145A7-C57C-40AD-85FE-A8785E7C96F7}"/>
                </a:ext>
              </a:extLst>
            </p:cNvPr>
            <p:cNvSpPr/>
            <p:nvPr/>
          </p:nvSpPr>
          <p:spPr>
            <a:xfrm>
              <a:off x="11616069" y="13665254"/>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3" name="object 34">
              <a:extLst>
                <a:ext uri="{FF2B5EF4-FFF2-40B4-BE49-F238E27FC236}">
                  <a16:creationId xmlns:a16="http://schemas.microsoft.com/office/drawing/2014/main" id="{7A287979-6D61-4BE2-A10C-D3A69FA18AB0}"/>
                </a:ext>
              </a:extLst>
            </p:cNvPr>
            <p:cNvSpPr/>
            <p:nvPr/>
          </p:nvSpPr>
          <p:spPr>
            <a:xfrm>
              <a:off x="11616069" y="12979454"/>
              <a:ext cx="165735" cy="685800"/>
            </a:xfrm>
            <a:custGeom>
              <a:avLst/>
              <a:gdLst/>
              <a:ahLst/>
              <a:cxnLst/>
              <a:rect l="l" t="t" r="r" b="b"/>
              <a:pathLst>
                <a:path w="165734" h="685800">
                  <a:moveTo>
                    <a:pt x="0" y="685799"/>
                  </a:moveTo>
                  <a:lnTo>
                    <a:pt x="165682" y="685799"/>
                  </a:lnTo>
                  <a:lnTo>
                    <a:pt x="165682" y="0"/>
                  </a:lnTo>
                  <a:lnTo>
                    <a:pt x="0" y="0"/>
                  </a:lnTo>
                  <a:lnTo>
                    <a:pt x="0" y="685799"/>
                  </a:lnTo>
                  <a:close/>
                </a:path>
              </a:pathLst>
            </a:custGeom>
            <a:solidFill>
              <a:srgbClr val="0079C1"/>
            </a:solidFill>
          </p:spPr>
          <p:txBody>
            <a:bodyPr wrap="square" lIns="0" tIns="0" rIns="0" bIns="0" rtlCol="0"/>
            <a:lstStyle/>
            <a:p>
              <a:endParaRPr/>
            </a:p>
          </p:txBody>
        </p:sp>
        <p:sp>
          <p:nvSpPr>
            <p:cNvPr id="14" name="object 35">
              <a:extLst>
                <a:ext uri="{FF2B5EF4-FFF2-40B4-BE49-F238E27FC236}">
                  <a16:creationId xmlns:a16="http://schemas.microsoft.com/office/drawing/2014/main" id="{AA1CE11D-0C2B-4978-B05A-97EDB20B8C52}"/>
                </a:ext>
              </a:extLst>
            </p:cNvPr>
            <p:cNvSpPr/>
            <p:nvPr/>
          </p:nvSpPr>
          <p:spPr>
            <a:xfrm>
              <a:off x="12156775" y="12979454"/>
              <a:ext cx="165735" cy="821690"/>
            </a:xfrm>
            <a:custGeom>
              <a:avLst/>
              <a:gdLst/>
              <a:ahLst/>
              <a:cxnLst/>
              <a:rect l="l" t="t" r="r" b="b"/>
              <a:pathLst>
                <a:path w="165734" h="821690">
                  <a:moveTo>
                    <a:pt x="0" y="0"/>
                  </a:moveTo>
                  <a:lnTo>
                    <a:pt x="165682" y="0"/>
                  </a:lnTo>
                  <a:lnTo>
                    <a:pt x="165682" y="821490"/>
                  </a:lnTo>
                  <a:lnTo>
                    <a:pt x="0" y="821490"/>
                  </a:lnTo>
                  <a:lnTo>
                    <a:pt x="0" y="0"/>
                  </a:lnTo>
                  <a:close/>
                </a:path>
              </a:pathLst>
            </a:custGeom>
            <a:solidFill>
              <a:srgbClr val="0079C1"/>
            </a:solidFill>
          </p:spPr>
          <p:txBody>
            <a:bodyPr wrap="square" lIns="0" tIns="0" rIns="0" bIns="0" rtlCol="0"/>
            <a:lstStyle/>
            <a:p>
              <a:endParaRPr/>
            </a:p>
          </p:txBody>
        </p:sp>
        <p:sp>
          <p:nvSpPr>
            <p:cNvPr id="15" name="object 36">
              <a:extLst>
                <a:ext uri="{FF2B5EF4-FFF2-40B4-BE49-F238E27FC236}">
                  <a16:creationId xmlns:a16="http://schemas.microsoft.com/office/drawing/2014/main" id="{00DF9FEB-BB02-48FC-B97C-62E29FFA1803}"/>
                </a:ext>
              </a:extLst>
            </p:cNvPr>
            <p:cNvSpPr/>
            <p:nvPr/>
          </p:nvSpPr>
          <p:spPr>
            <a:xfrm>
              <a:off x="12445504" y="13444272"/>
              <a:ext cx="165735" cy="356870"/>
            </a:xfrm>
            <a:custGeom>
              <a:avLst/>
              <a:gdLst/>
              <a:ahLst/>
              <a:cxnLst/>
              <a:rect l="l" t="t" r="r" b="b"/>
              <a:pathLst>
                <a:path w="165734" h="356869">
                  <a:moveTo>
                    <a:pt x="0" y="356870"/>
                  </a:moveTo>
                  <a:lnTo>
                    <a:pt x="165682" y="356870"/>
                  </a:lnTo>
                  <a:lnTo>
                    <a:pt x="165682" y="0"/>
                  </a:lnTo>
                  <a:lnTo>
                    <a:pt x="0" y="0"/>
                  </a:lnTo>
                  <a:lnTo>
                    <a:pt x="0" y="356870"/>
                  </a:lnTo>
                  <a:close/>
                </a:path>
              </a:pathLst>
            </a:custGeom>
            <a:solidFill>
              <a:srgbClr val="0079C1"/>
            </a:solidFill>
          </p:spPr>
          <p:txBody>
            <a:bodyPr wrap="square" lIns="0" tIns="0" rIns="0" bIns="0" rtlCol="0"/>
            <a:lstStyle/>
            <a:p>
              <a:endParaRPr/>
            </a:p>
          </p:txBody>
        </p:sp>
        <p:sp>
          <p:nvSpPr>
            <p:cNvPr id="16" name="object 37">
              <a:extLst>
                <a:ext uri="{FF2B5EF4-FFF2-40B4-BE49-F238E27FC236}">
                  <a16:creationId xmlns:a16="http://schemas.microsoft.com/office/drawing/2014/main" id="{EE5B4306-B730-46FD-8894-41AD06D305FC}"/>
                </a:ext>
              </a:extLst>
            </p:cNvPr>
            <p:cNvSpPr/>
            <p:nvPr/>
          </p:nvSpPr>
          <p:spPr>
            <a:xfrm>
              <a:off x="12445504" y="13308383"/>
              <a:ext cx="441959" cy="135890"/>
            </a:xfrm>
            <a:custGeom>
              <a:avLst/>
              <a:gdLst/>
              <a:ahLst/>
              <a:cxnLst/>
              <a:rect l="l" t="t" r="r" b="b"/>
              <a:pathLst>
                <a:path w="441959" h="135890">
                  <a:moveTo>
                    <a:pt x="0" y="135890"/>
                  </a:moveTo>
                  <a:lnTo>
                    <a:pt x="441809" y="135890"/>
                  </a:lnTo>
                  <a:lnTo>
                    <a:pt x="441809" y="0"/>
                  </a:lnTo>
                  <a:lnTo>
                    <a:pt x="0" y="0"/>
                  </a:lnTo>
                  <a:lnTo>
                    <a:pt x="0" y="135890"/>
                  </a:lnTo>
                  <a:close/>
                </a:path>
              </a:pathLst>
            </a:custGeom>
            <a:solidFill>
              <a:srgbClr val="0079C1"/>
            </a:solidFill>
          </p:spPr>
          <p:txBody>
            <a:bodyPr wrap="square" lIns="0" tIns="0" rIns="0" bIns="0" rtlCol="0"/>
            <a:lstStyle/>
            <a:p>
              <a:endParaRPr/>
            </a:p>
          </p:txBody>
        </p:sp>
        <p:sp>
          <p:nvSpPr>
            <p:cNvPr id="17" name="object 38">
              <a:extLst>
                <a:ext uri="{FF2B5EF4-FFF2-40B4-BE49-F238E27FC236}">
                  <a16:creationId xmlns:a16="http://schemas.microsoft.com/office/drawing/2014/main" id="{28B9C7C3-C61E-45F9-B487-7F7CFE3539C3}"/>
                </a:ext>
              </a:extLst>
            </p:cNvPr>
            <p:cNvSpPr/>
            <p:nvPr/>
          </p:nvSpPr>
          <p:spPr>
            <a:xfrm>
              <a:off x="12445504" y="13115342"/>
              <a:ext cx="165735" cy="193040"/>
            </a:xfrm>
            <a:custGeom>
              <a:avLst/>
              <a:gdLst/>
              <a:ahLst/>
              <a:cxnLst/>
              <a:rect l="l" t="t" r="r" b="b"/>
              <a:pathLst>
                <a:path w="165734" h="193040">
                  <a:moveTo>
                    <a:pt x="0" y="193039"/>
                  </a:moveTo>
                  <a:lnTo>
                    <a:pt x="165682" y="193039"/>
                  </a:lnTo>
                  <a:lnTo>
                    <a:pt x="165682" y="0"/>
                  </a:lnTo>
                  <a:lnTo>
                    <a:pt x="0" y="0"/>
                  </a:lnTo>
                  <a:lnTo>
                    <a:pt x="0" y="193039"/>
                  </a:lnTo>
                  <a:close/>
                </a:path>
              </a:pathLst>
            </a:custGeom>
            <a:solidFill>
              <a:srgbClr val="0079C1"/>
            </a:solidFill>
          </p:spPr>
          <p:txBody>
            <a:bodyPr wrap="square" lIns="0" tIns="0" rIns="0" bIns="0" rtlCol="0"/>
            <a:lstStyle/>
            <a:p>
              <a:endParaRPr/>
            </a:p>
          </p:txBody>
        </p:sp>
        <p:sp>
          <p:nvSpPr>
            <p:cNvPr id="18" name="object 39">
              <a:extLst>
                <a:ext uri="{FF2B5EF4-FFF2-40B4-BE49-F238E27FC236}">
                  <a16:creationId xmlns:a16="http://schemas.microsoft.com/office/drawing/2014/main" id="{1A8DA48B-5163-4DAA-B41E-108B102B7810}"/>
                </a:ext>
              </a:extLst>
            </p:cNvPr>
            <p:cNvSpPr/>
            <p:nvPr/>
          </p:nvSpPr>
          <p:spPr>
            <a:xfrm>
              <a:off x="12445504" y="12979452"/>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9" name="object 40">
              <a:extLst>
                <a:ext uri="{FF2B5EF4-FFF2-40B4-BE49-F238E27FC236}">
                  <a16:creationId xmlns:a16="http://schemas.microsoft.com/office/drawing/2014/main" id="{3750B698-00FD-4A16-A028-C98A12A8E17C}"/>
                </a:ext>
              </a:extLst>
            </p:cNvPr>
            <p:cNvSpPr/>
            <p:nvPr/>
          </p:nvSpPr>
          <p:spPr>
            <a:xfrm>
              <a:off x="13113925" y="13115224"/>
              <a:ext cx="165735" cy="685800"/>
            </a:xfrm>
            <a:custGeom>
              <a:avLst/>
              <a:gdLst/>
              <a:ahLst/>
              <a:cxnLst/>
              <a:rect l="l" t="t" r="r" b="b"/>
              <a:pathLst>
                <a:path w="165734" h="685800">
                  <a:moveTo>
                    <a:pt x="165652" y="0"/>
                  </a:moveTo>
                  <a:lnTo>
                    <a:pt x="0" y="0"/>
                  </a:lnTo>
                  <a:lnTo>
                    <a:pt x="0" y="685718"/>
                  </a:lnTo>
                  <a:lnTo>
                    <a:pt x="165652" y="685718"/>
                  </a:lnTo>
                  <a:lnTo>
                    <a:pt x="165652" y="0"/>
                  </a:lnTo>
                  <a:close/>
                </a:path>
              </a:pathLst>
            </a:custGeom>
            <a:solidFill>
              <a:srgbClr val="0079C1"/>
            </a:solidFill>
          </p:spPr>
          <p:txBody>
            <a:bodyPr wrap="square" lIns="0" tIns="0" rIns="0" bIns="0" rtlCol="0"/>
            <a:lstStyle/>
            <a:p>
              <a:endParaRPr/>
            </a:p>
          </p:txBody>
        </p:sp>
        <p:sp>
          <p:nvSpPr>
            <p:cNvPr id="20" name="object 41">
              <a:extLst>
                <a:ext uri="{FF2B5EF4-FFF2-40B4-BE49-F238E27FC236}">
                  <a16:creationId xmlns:a16="http://schemas.microsoft.com/office/drawing/2014/main" id="{32D879FE-F82F-4FB4-A5BF-D6774980ADAD}"/>
                </a:ext>
              </a:extLst>
            </p:cNvPr>
            <p:cNvSpPr/>
            <p:nvPr/>
          </p:nvSpPr>
          <p:spPr>
            <a:xfrm>
              <a:off x="12934431" y="12979452"/>
              <a:ext cx="525145" cy="135890"/>
            </a:xfrm>
            <a:custGeom>
              <a:avLst/>
              <a:gdLst/>
              <a:ahLst/>
              <a:cxnLst/>
              <a:rect l="l" t="t" r="r" b="b"/>
              <a:pathLst>
                <a:path w="525144" h="135890">
                  <a:moveTo>
                    <a:pt x="524640" y="0"/>
                  </a:moveTo>
                  <a:lnTo>
                    <a:pt x="0" y="0"/>
                  </a:lnTo>
                  <a:lnTo>
                    <a:pt x="0" y="135771"/>
                  </a:lnTo>
                  <a:lnTo>
                    <a:pt x="524640" y="135771"/>
                  </a:lnTo>
                  <a:lnTo>
                    <a:pt x="524640" y="0"/>
                  </a:lnTo>
                  <a:close/>
                </a:path>
              </a:pathLst>
            </a:custGeom>
            <a:solidFill>
              <a:srgbClr val="0079C1"/>
            </a:solidFill>
          </p:spPr>
          <p:txBody>
            <a:bodyPr wrap="square" lIns="0" tIns="0" rIns="0" bIns="0" rtlCol="0"/>
            <a:lstStyle/>
            <a:p>
              <a:endParaRPr/>
            </a:p>
          </p:txBody>
        </p:sp>
        <p:sp>
          <p:nvSpPr>
            <p:cNvPr id="21" name="object 42">
              <a:extLst>
                <a:ext uri="{FF2B5EF4-FFF2-40B4-BE49-F238E27FC236}">
                  <a16:creationId xmlns:a16="http://schemas.microsoft.com/office/drawing/2014/main" id="{A92AF4E6-9FDF-466D-955C-F4735AD733A2}"/>
                </a:ext>
              </a:extLst>
            </p:cNvPr>
            <p:cNvSpPr/>
            <p:nvPr/>
          </p:nvSpPr>
          <p:spPr>
            <a:xfrm>
              <a:off x="14295330" y="12963337"/>
              <a:ext cx="541020" cy="854075"/>
            </a:xfrm>
            <a:custGeom>
              <a:avLst/>
              <a:gdLst/>
              <a:ahLst/>
              <a:cxnLst/>
              <a:rect l="l" t="t" r="r" b="b"/>
              <a:pathLst>
                <a:path w="541019" h="854075">
                  <a:moveTo>
                    <a:pt x="279572" y="0"/>
                  </a:moveTo>
                  <a:lnTo>
                    <a:pt x="226002" y="3097"/>
                  </a:lnTo>
                  <a:lnTo>
                    <a:pt x="179642" y="12200"/>
                  </a:lnTo>
                  <a:lnTo>
                    <a:pt x="139983" y="27021"/>
                  </a:lnTo>
                  <a:lnTo>
                    <a:pt x="106516" y="47275"/>
                  </a:lnTo>
                  <a:lnTo>
                    <a:pt x="56124" y="102938"/>
                  </a:lnTo>
                  <a:lnTo>
                    <a:pt x="38180"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0" y="715938"/>
                  </a:lnTo>
                  <a:lnTo>
                    <a:pt x="56124" y="750776"/>
                  </a:lnTo>
                  <a:lnTo>
                    <a:pt x="106516" y="806440"/>
                  </a:lnTo>
                  <a:lnTo>
                    <a:pt x="139983" y="826694"/>
                  </a:lnTo>
                  <a:lnTo>
                    <a:pt x="179642" y="841516"/>
                  </a:lnTo>
                  <a:lnTo>
                    <a:pt x="226002" y="850619"/>
                  </a:lnTo>
                  <a:lnTo>
                    <a:pt x="279572" y="853717"/>
                  </a:lnTo>
                  <a:lnTo>
                    <a:pt x="334673" y="850020"/>
                  </a:lnTo>
                  <a:lnTo>
                    <a:pt x="381745" y="839315"/>
                  </a:lnTo>
                  <a:lnTo>
                    <a:pt x="421374" y="822184"/>
                  </a:lnTo>
                  <a:lnTo>
                    <a:pt x="454145" y="799208"/>
                  </a:lnTo>
                  <a:lnTo>
                    <a:pt x="480646" y="770967"/>
                  </a:lnTo>
                  <a:lnTo>
                    <a:pt x="501462" y="738043"/>
                  </a:lnTo>
                  <a:lnTo>
                    <a:pt x="504134" y="731747"/>
                  </a:lnTo>
                  <a:lnTo>
                    <a:pt x="271532" y="731747"/>
                  </a:lnTo>
                  <a:lnTo>
                    <a:pt x="243211" y="728538"/>
                  </a:lnTo>
                  <a:lnTo>
                    <a:pt x="199930" y="694528"/>
                  </a:lnTo>
                  <a:lnTo>
                    <a:pt x="184891" y="658171"/>
                  </a:lnTo>
                  <a:lnTo>
                    <a:pt x="174198" y="605210"/>
                  </a:lnTo>
                  <a:lnTo>
                    <a:pt x="167811" y="532867"/>
                  </a:lnTo>
                  <a:lnTo>
                    <a:pt x="165691" y="438363"/>
                  </a:lnTo>
                  <a:lnTo>
                    <a:pt x="166695" y="358039"/>
                  </a:lnTo>
                  <a:lnTo>
                    <a:pt x="170058" y="290875"/>
                  </a:lnTo>
                  <a:lnTo>
                    <a:pt x="176306" y="236116"/>
                  </a:lnTo>
                  <a:lnTo>
                    <a:pt x="185965" y="193006"/>
                  </a:lnTo>
                  <a:lnTo>
                    <a:pt x="217624" y="138714"/>
                  </a:lnTo>
                  <a:lnTo>
                    <a:pt x="269245" y="121959"/>
                  </a:lnTo>
                  <a:lnTo>
                    <a:pt x="504949" y="121959"/>
                  </a:lnTo>
                  <a:lnTo>
                    <a:pt x="495592" y="101827"/>
                  </a:lnTo>
                  <a:lnTo>
                    <a:pt x="471469" y="68814"/>
                  </a:lnTo>
                  <a:lnTo>
                    <a:pt x="439021" y="40758"/>
                  </a:lnTo>
                  <a:lnTo>
                    <a:pt x="397032" y="19026"/>
                  </a:lnTo>
                  <a:lnTo>
                    <a:pt x="344287" y="4984"/>
                  </a:lnTo>
                  <a:lnTo>
                    <a:pt x="279572" y="0"/>
                  </a:lnTo>
                  <a:close/>
                </a:path>
                <a:path w="541019" h="854075">
                  <a:moveTo>
                    <a:pt x="540778" y="523501"/>
                  </a:moveTo>
                  <a:lnTo>
                    <a:pt x="375096" y="523501"/>
                  </a:lnTo>
                  <a:lnTo>
                    <a:pt x="371579" y="600450"/>
                  </a:lnTo>
                  <a:lnTo>
                    <a:pt x="361540" y="656241"/>
                  </a:lnTo>
                  <a:lnTo>
                    <a:pt x="345747" y="694069"/>
                  </a:lnTo>
                  <a:lnTo>
                    <a:pt x="324970" y="717133"/>
                  </a:lnTo>
                  <a:lnTo>
                    <a:pt x="299975" y="728626"/>
                  </a:lnTo>
                  <a:lnTo>
                    <a:pt x="271532" y="731747"/>
                  </a:lnTo>
                  <a:lnTo>
                    <a:pt x="504134" y="731747"/>
                  </a:lnTo>
                  <a:lnTo>
                    <a:pt x="517178" y="701016"/>
                  </a:lnTo>
                  <a:lnTo>
                    <a:pt x="528382" y="660468"/>
                  </a:lnTo>
                  <a:lnTo>
                    <a:pt x="535660" y="616978"/>
                  </a:lnTo>
                  <a:lnTo>
                    <a:pt x="539596" y="571129"/>
                  </a:lnTo>
                  <a:lnTo>
                    <a:pt x="540778" y="523501"/>
                  </a:lnTo>
                  <a:close/>
                </a:path>
                <a:path w="541019" h="854075">
                  <a:moveTo>
                    <a:pt x="504949" y="121959"/>
                  </a:moveTo>
                  <a:lnTo>
                    <a:pt x="269245" y="121959"/>
                  </a:lnTo>
                  <a:lnTo>
                    <a:pt x="308247" y="128302"/>
                  </a:lnTo>
                  <a:lnTo>
                    <a:pt x="336374" y="147844"/>
                  </a:lnTo>
                  <a:lnTo>
                    <a:pt x="354893" y="181359"/>
                  </a:lnTo>
                  <a:lnTo>
                    <a:pt x="365074" y="229618"/>
                  </a:lnTo>
                  <a:lnTo>
                    <a:pt x="368185" y="293394"/>
                  </a:lnTo>
                  <a:lnTo>
                    <a:pt x="533848" y="293394"/>
                  </a:lnTo>
                  <a:lnTo>
                    <a:pt x="533128" y="256103"/>
                  </a:lnTo>
                  <a:lnTo>
                    <a:pt x="530157" y="216934"/>
                  </a:lnTo>
                  <a:lnTo>
                    <a:pt x="523721" y="177254"/>
                  </a:lnTo>
                  <a:lnTo>
                    <a:pt x="512604" y="138429"/>
                  </a:lnTo>
                  <a:lnTo>
                    <a:pt x="504949" y="121959"/>
                  </a:lnTo>
                  <a:close/>
                </a:path>
              </a:pathLst>
            </a:custGeom>
            <a:solidFill>
              <a:srgbClr val="000000"/>
            </a:solidFill>
          </p:spPr>
          <p:txBody>
            <a:bodyPr wrap="square" lIns="0" tIns="0" rIns="0" bIns="0" rtlCol="0"/>
            <a:lstStyle/>
            <a:p>
              <a:endParaRPr/>
            </a:p>
          </p:txBody>
        </p:sp>
        <p:sp>
          <p:nvSpPr>
            <p:cNvPr id="22" name="object 43">
              <a:extLst>
                <a:ext uri="{FF2B5EF4-FFF2-40B4-BE49-F238E27FC236}">
                  <a16:creationId xmlns:a16="http://schemas.microsoft.com/office/drawing/2014/main" id="{A734A7D9-C157-420D-8C58-2DB451B2BE99}"/>
                </a:ext>
              </a:extLst>
            </p:cNvPr>
            <p:cNvSpPr/>
            <p:nvPr/>
          </p:nvSpPr>
          <p:spPr>
            <a:xfrm>
              <a:off x="14900898" y="12963346"/>
              <a:ext cx="559435" cy="854075"/>
            </a:xfrm>
            <a:custGeom>
              <a:avLst/>
              <a:gdLst/>
              <a:ahLst/>
              <a:cxnLst/>
              <a:rect l="l" t="t" r="r" b="b"/>
              <a:pathLst>
                <a:path w="559434" h="854075">
                  <a:moveTo>
                    <a:pt x="279602" y="0"/>
                  </a:moveTo>
                  <a:lnTo>
                    <a:pt x="226025" y="3097"/>
                  </a:lnTo>
                  <a:lnTo>
                    <a:pt x="179660" y="12199"/>
                  </a:lnTo>
                  <a:lnTo>
                    <a:pt x="139996" y="27019"/>
                  </a:lnTo>
                  <a:lnTo>
                    <a:pt x="106526" y="47273"/>
                  </a:lnTo>
                  <a:lnTo>
                    <a:pt x="56128" y="102933"/>
                  </a:lnTo>
                  <a:lnTo>
                    <a:pt x="38183" y="137769"/>
                  </a:lnTo>
                  <a:lnTo>
                    <a:pt x="24395" y="176894"/>
                  </a:lnTo>
                  <a:lnTo>
                    <a:pt x="14256" y="220022"/>
                  </a:lnTo>
                  <a:lnTo>
                    <a:pt x="7255" y="266867"/>
                  </a:lnTo>
                  <a:lnTo>
                    <a:pt x="2885" y="317144"/>
                  </a:lnTo>
                  <a:lnTo>
                    <a:pt x="636" y="370566"/>
                  </a:lnTo>
                  <a:lnTo>
                    <a:pt x="0" y="426848"/>
                  </a:lnTo>
                  <a:lnTo>
                    <a:pt x="636" y="483129"/>
                  </a:lnTo>
                  <a:lnTo>
                    <a:pt x="2885" y="536550"/>
                  </a:lnTo>
                  <a:lnTo>
                    <a:pt x="7255" y="586827"/>
                  </a:lnTo>
                  <a:lnTo>
                    <a:pt x="14256" y="633673"/>
                  </a:lnTo>
                  <a:lnTo>
                    <a:pt x="24395" y="676802"/>
                  </a:lnTo>
                  <a:lnTo>
                    <a:pt x="38183" y="715928"/>
                  </a:lnTo>
                  <a:lnTo>
                    <a:pt x="56128" y="750766"/>
                  </a:lnTo>
                  <a:lnTo>
                    <a:pt x="106526" y="806430"/>
                  </a:lnTo>
                  <a:lnTo>
                    <a:pt x="139996" y="826685"/>
                  </a:lnTo>
                  <a:lnTo>
                    <a:pt x="179660" y="841506"/>
                  </a:lnTo>
                  <a:lnTo>
                    <a:pt x="226025" y="850609"/>
                  </a:lnTo>
                  <a:lnTo>
                    <a:pt x="279602" y="853707"/>
                  </a:lnTo>
                  <a:lnTo>
                    <a:pt x="333178" y="850609"/>
                  </a:lnTo>
                  <a:lnTo>
                    <a:pt x="379543" y="841506"/>
                  </a:lnTo>
                  <a:lnTo>
                    <a:pt x="419207" y="826685"/>
                  </a:lnTo>
                  <a:lnTo>
                    <a:pt x="452677" y="806430"/>
                  </a:lnTo>
                  <a:lnTo>
                    <a:pt x="503075" y="750766"/>
                  </a:lnTo>
                  <a:lnTo>
                    <a:pt x="512876" y="731738"/>
                  </a:lnTo>
                  <a:lnTo>
                    <a:pt x="279602" y="731738"/>
                  </a:lnTo>
                  <a:lnTo>
                    <a:pt x="246627" y="727697"/>
                  </a:lnTo>
                  <a:lnTo>
                    <a:pt x="200581" y="693514"/>
                  </a:lnTo>
                  <a:lnTo>
                    <a:pt x="175946" y="620392"/>
                  </a:lnTo>
                  <a:lnTo>
                    <a:pt x="169737" y="567679"/>
                  </a:lnTo>
                  <a:lnTo>
                    <a:pt x="166575" y="503371"/>
                  </a:lnTo>
                  <a:lnTo>
                    <a:pt x="165691" y="426848"/>
                  </a:lnTo>
                  <a:lnTo>
                    <a:pt x="166575" y="350655"/>
                  </a:lnTo>
                  <a:lnTo>
                    <a:pt x="169737" y="286500"/>
                  </a:lnTo>
                  <a:lnTo>
                    <a:pt x="175946" y="233806"/>
                  </a:lnTo>
                  <a:lnTo>
                    <a:pt x="185971" y="191992"/>
                  </a:lnTo>
                  <a:lnTo>
                    <a:pt x="220543" y="138687"/>
                  </a:lnTo>
                  <a:lnTo>
                    <a:pt x="279602" y="121949"/>
                  </a:lnTo>
                  <a:lnTo>
                    <a:pt x="512871" y="121949"/>
                  </a:lnTo>
                  <a:lnTo>
                    <a:pt x="503075" y="102933"/>
                  </a:lnTo>
                  <a:lnTo>
                    <a:pt x="452677" y="47273"/>
                  </a:lnTo>
                  <a:lnTo>
                    <a:pt x="419207" y="27019"/>
                  </a:lnTo>
                  <a:lnTo>
                    <a:pt x="379543" y="12199"/>
                  </a:lnTo>
                  <a:lnTo>
                    <a:pt x="333178" y="3097"/>
                  </a:lnTo>
                  <a:lnTo>
                    <a:pt x="279602" y="0"/>
                  </a:lnTo>
                  <a:close/>
                </a:path>
                <a:path w="559434" h="854075">
                  <a:moveTo>
                    <a:pt x="512871" y="121949"/>
                  </a:moveTo>
                  <a:lnTo>
                    <a:pt x="279602" y="121949"/>
                  </a:lnTo>
                  <a:lnTo>
                    <a:pt x="312576" y="126037"/>
                  </a:lnTo>
                  <a:lnTo>
                    <a:pt x="338660" y="138687"/>
                  </a:lnTo>
                  <a:lnTo>
                    <a:pt x="373232" y="191992"/>
                  </a:lnTo>
                  <a:lnTo>
                    <a:pt x="383257" y="233806"/>
                  </a:lnTo>
                  <a:lnTo>
                    <a:pt x="389467" y="286500"/>
                  </a:lnTo>
                  <a:lnTo>
                    <a:pt x="392629" y="350655"/>
                  </a:lnTo>
                  <a:lnTo>
                    <a:pt x="393512" y="426848"/>
                  </a:lnTo>
                  <a:lnTo>
                    <a:pt x="392629" y="503371"/>
                  </a:lnTo>
                  <a:lnTo>
                    <a:pt x="389467" y="567679"/>
                  </a:lnTo>
                  <a:lnTo>
                    <a:pt x="383257" y="620392"/>
                  </a:lnTo>
                  <a:lnTo>
                    <a:pt x="373232" y="662130"/>
                  </a:lnTo>
                  <a:lnTo>
                    <a:pt x="338660" y="715163"/>
                  </a:lnTo>
                  <a:lnTo>
                    <a:pt x="279602" y="731738"/>
                  </a:lnTo>
                  <a:lnTo>
                    <a:pt x="512876" y="731738"/>
                  </a:lnTo>
                  <a:lnTo>
                    <a:pt x="534808" y="676802"/>
                  </a:lnTo>
                  <a:lnTo>
                    <a:pt x="544948" y="633673"/>
                  </a:lnTo>
                  <a:lnTo>
                    <a:pt x="551948" y="586827"/>
                  </a:lnTo>
                  <a:lnTo>
                    <a:pt x="556318" y="536550"/>
                  </a:lnTo>
                  <a:lnTo>
                    <a:pt x="558567" y="483129"/>
                  </a:lnTo>
                  <a:lnTo>
                    <a:pt x="559204" y="426848"/>
                  </a:lnTo>
                  <a:lnTo>
                    <a:pt x="558567" y="370566"/>
                  </a:lnTo>
                  <a:lnTo>
                    <a:pt x="556318" y="317144"/>
                  </a:lnTo>
                  <a:lnTo>
                    <a:pt x="551948" y="266867"/>
                  </a:lnTo>
                  <a:lnTo>
                    <a:pt x="544948" y="220022"/>
                  </a:lnTo>
                  <a:lnTo>
                    <a:pt x="534808" y="176894"/>
                  </a:lnTo>
                  <a:lnTo>
                    <a:pt x="521020" y="137769"/>
                  </a:lnTo>
                  <a:lnTo>
                    <a:pt x="512871" y="121949"/>
                  </a:lnTo>
                  <a:close/>
                </a:path>
              </a:pathLst>
            </a:custGeom>
            <a:solidFill>
              <a:srgbClr val="000000"/>
            </a:solidFill>
          </p:spPr>
          <p:txBody>
            <a:bodyPr wrap="square" lIns="0" tIns="0" rIns="0" bIns="0" rtlCol="0"/>
            <a:lstStyle/>
            <a:p>
              <a:endParaRPr/>
            </a:p>
          </p:txBody>
        </p:sp>
        <p:sp>
          <p:nvSpPr>
            <p:cNvPr id="23" name="object 44">
              <a:extLst>
                <a:ext uri="{FF2B5EF4-FFF2-40B4-BE49-F238E27FC236}">
                  <a16:creationId xmlns:a16="http://schemas.microsoft.com/office/drawing/2014/main" id="{47342457-DEAE-487B-A197-443DA27A79C6}"/>
                </a:ext>
              </a:extLst>
            </p:cNvPr>
            <p:cNvSpPr/>
            <p:nvPr/>
          </p:nvSpPr>
          <p:spPr>
            <a:xfrm>
              <a:off x="15543979" y="12979452"/>
              <a:ext cx="545465" cy="821690"/>
            </a:xfrm>
            <a:custGeom>
              <a:avLst/>
              <a:gdLst/>
              <a:ahLst/>
              <a:cxnLst/>
              <a:rect l="l" t="t" r="r" b="b"/>
              <a:pathLst>
                <a:path w="545465" h="821690">
                  <a:moveTo>
                    <a:pt x="191008" y="0"/>
                  </a:moveTo>
                  <a:lnTo>
                    <a:pt x="0" y="0"/>
                  </a:lnTo>
                  <a:lnTo>
                    <a:pt x="0" y="821490"/>
                  </a:lnTo>
                  <a:lnTo>
                    <a:pt x="151870" y="821490"/>
                  </a:lnTo>
                  <a:lnTo>
                    <a:pt x="151870" y="246216"/>
                  </a:lnTo>
                  <a:lnTo>
                    <a:pt x="278606" y="246216"/>
                  </a:lnTo>
                  <a:lnTo>
                    <a:pt x="191008" y="0"/>
                  </a:lnTo>
                  <a:close/>
                </a:path>
                <a:path w="545465" h="821690">
                  <a:moveTo>
                    <a:pt x="278606" y="246216"/>
                  </a:moveTo>
                  <a:lnTo>
                    <a:pt x="154177" y="246216"/>
                  </a:lnTo>
                  <a:lnTo>
                    <a:pt x="356651" y="821490"/>
                  </a:lnTo>
                  <a:lnTo>
                    <a:pt x="545372" y="821490"/>
                  </a:lnTo>
                  <a:lnTo>
                    <a:pt x="545372" y="562620"/>
                  </a:lnTo>
                  <a:lnTo>
                    <a:pt x="391175" y="562620"/>
                  </a:lnTo>
                  <a:lnTo>
                    <a:pt x="278606" y="246216"/>
                  </a:lnTo>
                  <a:close/>
                </a:path>
                <a:path w="545465" h="821690">
                  <a:moveTo>
                    <a:pt x="545372" y="0"/>
                  </a:moveTo>
                  <a:lnTo>
                    <a:pt x="393482" y="0"/>
                  </a:lnTo>
                  <a:lnTo>
                    <a:pt x="393482" y="562620"/>
                  </a:lnTo>
                  <a:lnTo>
                    <a:pt x="545372" y="562620"/>
                  </a:lnTo>
                  <a:lnTo>
                    <a:pt x="545372" y="0"/>
                  </a:lnTo>
                  <a:close/>
                </a:path>
              </a:pathLst>
            </a:custGeom>
            <a:solidFill>
              <a:srgbClr val="000000"/>
            </a:solidFill>
          </p:spPr>
          <p:txBody>
            <a:bodyPr wrap="square" lIns="0" tIns="0" rIns="0" bIns="0" rtlCol="0"/>
            <a:lstStyle/>
            <a:p>
              <a:endParaRPr/>
            </a:p>
          </p:txBody>
        </p:sp>
        <p:sp>
          <p:nvSpPr>
            <p:cNvPr id="24" name="object 45">
              <a:extLst>
                <a:ext uri="{FF2B5EF4-FFF2-40B4-BE49-F238E27FC236}">
                  <a16:creationId xmlns:a16="http://schemas.microsoft.com/office/drawing/2014/main" id="{FBCA3AA4-5622-476B-8324-7544D3E6506A}"/>
                </a:ext>
              </a:extLst>
            </p:cNvPr>
            <p:cNvSpPr/>
            <p:nvPr/>
          </p:nvSpPr>
          <p:spPr>
            <a:xfrm>
              <a:off x="16190168" y="12979452"/>
              <a:ext cx="545465" cy="821690"/>
            </a:xfrm>
            <a:custGeom>
              <a:avLst/>
              <a:gdLst/>
              <a:ahLst/>
              <a:cxnLst/>
              <a:rect l="l" t="t" r="r" b="b"/>
              <a:pathLst>
                <a:path w="545465" h="821690">
                  <a:moveTo>
                    <a:pt x="190969" y="0"/>
                  </a:moveTo>
                  <a:lnTo>
                    <a:pt x="0" y="0"/>
                  </a:lnTo>
                  <a:lnTo>
                    <a:pt x="0" y="821490"/>
                  </a:lnTo>
                  <a:lnTo>
                    <a:pt x="151850" y="821490"/>
                  </a:lnTo>
                  <a:lnTo>
                    <a:pt x="151850" y="246216"/>
                  </a:lnTo>
                  <a:lnTo>
                    <a:pt x="278584" y="246216"/>
                  </a:lnTo>
                  <a:lnTo>
                    <a:pt x="190969" y="0"/>
                  </a:lnTo>
                  <a:close/>
                </a:path>
                <a:path w="545465" h="821690">
                  <a:moveTo>
                    <a:pt x="278584" y="246216"/>
                  </a:moveTo>
                  <a:lnTo>
                    <a:pt x="154157" y="246216"/>
                  </a:lnTo>
                  <a:lnTo>
                    <a:pt x="356680" y="821490"/>
                  </a:lnTo>
                  <a:lnTo>
                    <a:pt x="545362" y="821490"/>
                  </a:lnTo>
                  <a:lnTo>
                    <a:pt x="545362" y="562620"/>
                  </a:lnTo>
                  <a:lnTo>
                    <a:pt x="391175" y="562620"/>
                  </a:lnTo>
                  <a:lnTo>
                    <a:pt x="278584" y="246216"/>
                  </a:lnTo>
                  <a:close/>
                </a:path>
                <a:path w="545465" h="821690">
                  <a:moveTo>
                    <a:pt x="545362" y="0"/>
                  </a:moveTo>
                  <a:lnTo>
                    <a:pt x="393482" y="0"/>
                  </a:lnTo>
                  <a:lnTo>
                    <a:pt x="393482" y="562620"/>
                  </a:lnTo>
                  <a:lnTo>
                    <a:pt x="545362" y="562620"/>
                  </a:lnTo>
                  <a:lnTo>
                    <a:pt x="545362" y="0"/>
                  </a:lnTo>
                  <a:close/>
                </a:path>
              </a:pathLst>
            </a:custGeom>
            <a:solidFill>
              <a:srgbClr val="000000"/>
            </a:solidFill>
          </p:spPr>
          <p:txBody>
            <a:bodyPr wrap="square" lIns="0" tIns="0" rIns="0" bIns="0" rtlCol="0"/>
            <a:lstStyle/>
            <a:p>
              <a:endParaRPr/>
            </a:p>
          </p:txBody>
        </p:sp>
        <p:sp>
          <p:nvSpPr>
            <p:cNvPr id="25" name="object 46">
              <a:extLst>
                <a:ext uri="{FF2B5EF4-FFF2-40B4-BE49-F238E27FC236}">
                  <a16:creationId xmlns:a16="http://schemas.microsoft.com/office/drawing/2014/main" id="{390458B6-37E6-480F-86FB-1E8BC8500FB7}"/>
                </a:ext>
              </a:extLst>
            </p:cNvPr>
            <p:cNvSpPr/>
            <p:nvPr/>
          </p:nvSpPr>
          <p:spPr>
            <a:xfrm>
              <a:off x="16836342" y="13665252"/>
              <a:ext cx="471170" cy="135890"/>
            </a:xfrm>
            <a:custGeom>
              <a:avLst/>
              <a:gdLst/>
              <a:ahLst/>
              <a:cxnLst/>
              <a:rect l="l" t="t" r="r" b="b"/>
              <a:pathLst>
                <a:path w="471169" h="135890">
                  <a:moveTo>
                    <a:pt x="0" y="135889"/>
                  </a:moveTo>
                  <a:lnTo>
                    <a:pt x="470581" y="135889"/>
                  </a:lnTo>
                  <a:lnTo>
                    <a:pt x="470581" y="0"/>
                  </a:lnTo>
                  <a:lnTo>
                    <a:pt x="0" y="0"/>
                  </a:lnTo>
                  <a:lnTo>
                    <a:pt x="0" y="135889"/>
                  </a:lnTo>
                  <a:close/>
                </a:path>
              </a:pathLst>
            </a:custGeom>
            <a:solidFill>
              <a:srgbClr val="000000"/>
            </a:solidFill>
          </p:spPr>
          <p:txBody>
            <a:bodyPr wrap="square" lIns="0" tIns="0" rIns="0" bIns="0" rtlCol="0"/>
            <a:lstStyle/>
            <a:p>
              <a:endParaRPr/>
            </a:p>
          </p:txBody>
        </p:sp>
        <p:sp>
          <p:nvSpPr>
            <p:cNvPr id="26" name="object 47">
              <a:extLst>
                <a:ext uri="{FF2B5EF4-FFF2-40B4-BE49-F238E27FC236}">
                  <a16:creationId xmlns:a16="http://schemas.microsoft.com/office/drawing/2014/main" id="{A50A2915-4F09-4E37-B80E-CF1B660D2A99}"/>
                </a:ext>
              </a:extLst>
            </p:cNvPr>
            <p:cNvSpPr/>
            <p:nvPr/>
          </p:nvSpPr>
          <p:spPr>
            <a:xfrm>
              <a:off x="16836342" y="13444272"/>
              <a:ext cx="165735" cy="220979"/>
            </a:xfrm>
            <a:custGeom>
              <a:avLst/>
              <a:gdLst/>
              <a:ahLst/>
              <a:cxnLst/>
              <a:rect l="l" t="t" r="r" b="b"/>
              <a:pathLst>
                <a:path w="165734" h="220980">
                  <a:moveTo>
                    <a:pt x="0" y="220980"/>
                  </a:moveTo>
                  <a:lnTo>
                    <a:pt x="165662" y="220980"/>
                  </a:lnTo>
                  <a:lnTo>
                    <a:pt x="165662" y="0"/>
                  </a:lnTo>
                  <a:lnTo>
                    <a:pt x="0" y="0"/>
                  </a:lnTo>
                  <a:lnTo>
                    <a:pt x="0" y="220980"/>
                  </a:lnTo>
                  <a:close/>
                </a:path>
              </a:pathLst>
            </a:custGeom>
            <a:solidFill>
              <a:srgbClr val="000000"/>
            </a:solidFill>
          </p:spPr>
          <p:txBody>
            <a:bodyPr wrap="square" lIns="0" tIns="0" rIns="0" bIns="0" rtlCol="0"/>
            <a:lstStyle/>
            <a:p>
              <a:endParaRPr/>
            </a:p>
          </p:txBody>
        </p:sp>
        <p:sp>
          <p:nvSpPr>
            <p:cNvPr id="27" name="object 48">
              <a:extLst>
                <a:ext uri="{FF2B5EF4-FFF2-40B4-BE49-F238E27FC236}">
                  <a16:creationId xmlns:a16="http://schemas.microsoft.com/office/drawing/2014/main" id="{9967834E-C29E-4F5B-A50C-4E58BB0E6B29}"/>
                </a:ext>
              </a:extLst>
            </p:cNvPr>
            <p:cNvSpPr/>
            <p:nvPr/>
          </p:nvSpPr>
          <p:spPr>
            <a:xfrm>
              <a:off x="16836342" y="13308383"/>
              <a:ext cx="441959" cy="135890"/>
            </a:xfrm>
            <a:custGeom>
              <a:avLst/>
              <a:gdLst/>
              <a:ahLst/>
              <a:cxnLst/>
              <a:rect l="l" t="t" r="r" b="b"/>
              <a:pathLst>
                <a:path w="441959" h="135890">
                  <a:moveTo>
                    <a:pt x="0" y="135890"/>
                  </a:moveTo>
                  <a:lnTo>
                    <a:pt x="441799" y="135890"/>
                  </a:lnTo>
                  <a:lnTo>
                    <a:pt x="441799" y="0"/>
                  </a:lnTo>
                  <a:lnTo>
                    <a:pt x="0" y="0"/>
                  </a:lnTo>
                  <a:lnTo>
                    <a:pt x="0" y="135890"/>
                  </a:lnTo>
                  <a:close/>
                </a:path>
              </a:pathLst>
            </a:custGeom>
            <a:solidFill>
              <a:srgbClr val="000000"/>
            </a:solidFill>
          </p:spPr>
          <p:txBody>
            <a:bodyPr wrap="square" lIns="0" tIns="0" rIns="0" bIns="0" rtlCol="0"/>
            <a:lstStyle/>
            <a:p>
              <a:endParaRPr/>
            </a:p>
          </p:txBody>
        </p:sp>
        <p:sp>
          <p:nvSpPr>
            <p:cNvPr id="28" name="object 49">
              <a:extLst>
                <a:ext uri="{FF2B5EF4-FFF2-40B4-BE49-F238E27FC236}">
                  <a16:creationId xmlns:a16="http://schemas.microsoft.com/office/drawing/2014/main" id="{6A6F0379-7DA0-4F8D-8783-FE0476CE33A4}"/>
                </a:ext>
              </a:extLst>
            </p:cNvPr>
            <p:cNvSpPr/>
            <p:nvPr/>
          </p:nvSpPr>
          <p:spPr>
            <a:xfrm>
              <a:off x="16836342" y="13115342"/>
              <a:ext cx="165735" cy="193040"/>
            </a:xfrm>
            <a:custGeom>
              <a:avLst/>
              <a:gdLst/>
              <a:ahLst/>
              <a:cxnLst/>
              <a:rect l="l" t="t" r="r" b="b"/>
              <a:pathLst>
                <a:path w="165734" h="193040">
                  <a:moveTo>
                    <a:pt x="0" y="193039"/>
                  </a:moveTo>
                  <a:lnTo>
                    <a:pt x="165662" y="193039"/>
                  </a:lnTo>
                  <a:lnTo>
                    <a:pt x="165662" y="0"/>
                  </a:lnTo>
                  <a:lnTo>
                    <a:pt x="0" y="0"/>
                  </a:lnTo>
                  <a:lnTo>
                    <a:pt x="0" y="193039"/>
                  </a:lnTo>
                  <a:close/>
                </a:path>
              </a:pathLst>
            </a:custGeom>
            <a:solidFill>
              <a:srgbClr val="000000"/>
            </a:solidFill>
          </p:spPr>
          <p:txBody>
            <a:bodyPr wrap="square" lIns="0" tIns="0" rIns="0" bIns="0" rtlCol="0"/>
            <a:lstStyle/>
            <a:p>
              <a:endParaRPr/>
            </a:p>
          </p:txBody>
        </p:sp>
        <p:sp>
          <p:nvSpPr>
            <p:cNvPr id="29" name="object 50">
              <a:extLst>
                <a:ext uri="{FF2B5EF4-FFF2-40B4-BE49-F238E27FC236}">
                  <a16:creationId xmlns:a16="http://schemas.microsoft.com/office/drawing/2014/main" id="{CDDAB352-63C3-4812-89B4-9DE5384501B1}"/>
                </a:ext>
              </a:extLst>
            </p:cNvPr>
            <p:cNvSpPr/>
            <p:nvPr/>
          </p:nvSpPr>
          <p:spPr>
            <a:xfrm>
              <a:off x="16836342" y="12979452"/>
              <a:ext cx="459105" cy="135890"/>
            </a:xfrm>
            <a:custGeom>
              <a:avLst/>
              <a:gdLst/>
              <a:ahLst/>
              <a:cxnLst/>
              <a:rect l="l" t="t" r="r" b="b"/>
              <a:pathLst>
                <a:path w="459105" h="135890">
                  <a:moveTo>
                    <a:pt x="0" y="135889"/>
                  </a:moveTo>
                  <a:lnTo>
                    <a:pt x="459056" y="135889"/>
                  </a:lnTo>
                  <a:lnTo>
                    <a:pt x="459056" y="0"/>
                  </a:lnTo>
                  <a:lnTo>
                    <a:pt x="0" y="0"/>
                  </a:lnTo>
                  <a:lnTo>
                    <a:pt x="0" y="135889"/>
                  </a:lnTo>
                  <a:close/>
                </a:path>
              </a:pathLst>
            </a:custGeom>
            <a:solidFill>
              <a:srgbClr val="000000"/>
            </a:solidFill>
          </p:spPr>
          <p:txBody>
            <a:bodyPr wrap="square" lIns="0" tIns="0" rIns="0" bIns="0" rtlCol="0"/>
            <a:lstStyle/>
            <a:p>
              <a:endParaRPr/>
            </a:p>
          </p:txBody>
        </p:sp>
        <p:sp>
          <p:nvSpPr>
            <p:cNvPr id="30" name="object 51">
              <a:extLst>
                <a:ext uri="{FF2B5EF4-FFF2-40B4-BE49-F238E27FC236}">
                  <a16:creationId xmlns:a16="http://schemas.microsoft.com/office/drawing/2014/main" id="{97B6F541-672E-487B-A52E-AF54D5B3400B}"/>
                </a:ext>
              </a:extLst>
            </p:cNvPr>
            <p:cNvSpPr/>
            <p:nvPr/>
          </p:nvSpPr>
          <p:spPr>
            <a:xfrm>
              <a:off x="17352295" y="12963337"/>
              <a:ext cx="541020" cy="854075"/>
            </a:xfrm>
            <a:custGeom>
              <a:avLst/>
              <a:gdLst/>
              <a:ahLst/>
              <a:cxnLst/>
              <a:rect l="l" t="t" r="r" b="b"/>
              <a:pathLst>
                <a:path w="541019" h="854075">
                  <a:moveTo>
                    <a:pt x="279582" y="0"/>
                  </a:moveTo>
                  <a:lnTo>
                    <a:pt x="226010" y="3097"/>
                  </a:lnTo>
                  <a:lnTo>
                    <a:pt x="179648" y="12200"/>
                  </a:lnTo>
                  <a:lnTo>
                    <a:pt x="139987" y="27021"/>
                  </a:lnTo>
                  <a:lnTo>
                    <a:pt x="106519" y="47275"/>
                  </a:lnTo>
                  <a:lnTo>
                    <a:pt x="56125" y="102938"/>
                  </a:lnTo>
                  <a:lnTo>
                    <a:pt x="38181"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1" y="715938"/>
                  </a:lnTo>
                  <a:lnTo>
                    <a:pt x="56125" y="750776"/>
                  </a:lnTo>
                  <a:lnTo>
                    <a:pt x="106519" y="806440"/>
                  </a:lnTo>
                  <a:lnTo>
                    <a:pt x="139987" y="826694"/>
                  </a:lnTo>
                  <a:lnTo>
                    <a:pt x="179648" y="841516"/>
                  </a:lnTo>
                  <a:lnTo>
                    <a:pt x="226010" y="850619"/>
                  </a:lnTo>
                  <a:lnTo>
                    <a:pt x="279582" y="853717"/>
                  </a:lnTo>
                  <a:lnTo>
                    <a:pt x="334676" y="850020"/>
                  </a:lnTo>
                  <a:lnTo>
                    <a:pt x="381742" y="839315"/>
                  </a:lnTo>
                  <a:lnTo>
                    <a:pt x="421367" y="822184"/>
                  </a:lnTo>
                  <a:lnTo>
                    <a:pt x="454136" y="799208"/>
                  </a:lnTo>
                  <a:lnTo>
                    <a:pt x="480635" y="770967"/>
                  </a:lnTo>
                  <a:lnTo>
                    <a:pt x="501450" y="738043"/>
                  </a:lnTo>
                  <a:lnTo>
                    <a:pt x="504123" y="731747"/>
                  </a:lnTo>
                  <a:lnTo>
                    <a:pt x="271532" y="731747"/>
                  </a:lnTo>
                  <a:lnTo>
                    <a:pt x="243204" y="728538"/>
                  </a:lnTo>
                  <a:lnTo>
                    <a:pt x="199914" y="694528"/>
                  </a:lnTo>
                  <a:lnTo>
                    <a:pt x="184872" y="658171"/>
                  </a:lnTo>
                  <a:lnTo>
                    <a:pt x="174178" y="605210"/>
                  </a:lnTo>
                  <a:lnTo>
                    <a:pt x="167792" y="532867"/>
                  </a:lnTo>
                  <a:lnTo>
                    <a:pt x="165672" y="438363"/>
                  </a:lnTo>
                  <a:lnTo>
                    <a:pt x="166676" y="358039"/>
                  </a:lnTo>
                  <a:lnTo>
                    <a:pt x="170041" y="290875"/>
                  </a:lnTo>
                  <a:lnTo>
                    <a:pt x="176291" y="236116"/>
                  </a:lnTo>
                  <a:lnTo>
                    <a:pt x="185953" y="193006"/>
                  </a:lnTo>
                  <a:lnTo>
                    <a:pt x="217612" y="138714"/>
                  </a:lnTo>
                  <a:lnTo>
                    <a:pt x="269226" y="121959"/>
                  </a:lnTo>
                  <a:lnTo>
                    <a:pt x="504956" y="121959"/>
                  </a:lnTo>
                  <a:lnTo>
                    <a:pt x="495598" y="101827"/>
                  </a:lnTo>
                  <a:lnTo>
                    <a:pt x="471475" y="68814"/>
                  </a:lnTo>
                  <a:lnTo>
                    <a:pt x="439026" y="40758"/>
                  </a:lnTo>
                  <a:lnTo>
                    <a:pt x="397038" y="19026"/>
                  </a:lnTo>
                  <a:lnTo>
                    <a:pt x="344295" y="4984"/>
                  </a:lnTo>
                  <a:lnTo>
                    <a:pt x="279582" y="0"/>
                  </a:lnTo>
                  <a:close/>
                </a:path>
                <a:path w="541019" h="854075">
                  <a:moveTo>
                    <a:pt x="540768" y="523501"/>
                  </a:moveTo>
                  <a:lnTo>
                    <a:pt x="375096" y="523501"/>
                  </a:lnTo>
                  <a:lnTo>
                    <a:pt x="371579" y="600450"/>
                  </a:lnTo>
                  <a:lnTo>
                    <a:pt x="361540" y="656241"/>
                  </a:lnTo>
                  <a:lnTo>
                    <a:pt x="345747" y="694069"/>
                  </a:lnTo>
                  <a:lnTo>
                    <a:pt x="324970" y="717133"/>
                  </a:lnTo>
                  <a:lnTo>
                    <a:pt x="299975" y="728626"/>
                  </a:lnTo>
                  <a:lnTo>
                    <a:pt x="271532" y="731747"/>
                  </a:lnTo>
                  <a:lnTo>
                    <a:pt x="504123" y="731747"/>
                  </a:lnTo>
                  <a:lnTo>
                    <a:pt x="517167" y="701016"/>
                  </a:lnTo>
                  <a:lnTo>
                    <a:pt x="528371" y="660468"/>
                  </a:lnTo>
                  <a:lnTo>
                    <a:pt x="535649" y="616978"/>
                  </a:lnTo>
                  <a:lnTo>
                    <a:pt x="539586" y="571129"/>
                  </a:lnTo>
                  <a:lnTo>
                    <a:pt x="540768" y="523501"/>
                  </a:lnTo>
                  <a:close/>
                </a:path>
                <a:path w="541019" h="854075">
                  <a:moveTo>
                    <a:pt x="504956" y="121959"/>
                  </a:moveTo>
                  <a:lnTo>
                    <a:pt x="269226" y="121959"/>
                  </a:lnTo>
                  <a:lnTo>
                    <a:pt x="308235" y="128302"/>
                  </a:lnTo>
                  <a:lnTo>
                    <a:pt x="336362" y="147844"/>
                  </a:lnTo>
                  <a:lnTo>
                    <a:pt x="354879" y="181359"/>
                  </a:lnTo>
                  <a:lnTo>
                    <a:pt x="365056" y="229618"/>
                  </a:lnTo>
                  <a:lnTo>
                    <a:pt x="368166" y="293394"/>
                  </a:lnTo>
                  <a:lnTo>
                    <a:pt x="533858" y="293394"/>
                  </a:lnTo>
                  <a:lnTo>
                    <a:pt x="533137" y="256103"/>
                  </a:lnTo>
                  <a:lnTo>
                    <a:pt x="530166" y="216934"/>
                  </a:lnTo>
                  <a:lnTo>
                    <a:pt x="523729" y="177254"/>
                  </a:lnTo>
                  <a:lnTo>
                    <a:pt x="512611" y="138429"/>
                  </a:lnTo>
                  <a:lnTo>
                    <a:pt x="504956" y="121959"/>
                  </a:lnTo>
                  <a:close/>
                </a:path>
              </a:pathLst>
            </a:custGeom>
            <a:solidFill>
              <a:srgbClr val="000000"/>
            </a:solidFill>
          </p:spPr>
          <p:txBody>
            <a:bodyPr wrap="square" lIns="0" tIns="0" rIns="0" bIns="0" rtlCol="0"/>
            <a:lstStyle/>
            <a:p>
              <a:endParaRPr/>
            </a:p>
          </p:txBody>
        </p:sp>
        <p:sp>
          <p:nvSpPr>
            <p:cNvPr id="31" name="object 52">
              <a:extLst>
                <a:ext uri="{FF2B5EF4-FFF2-40B4-BE49-F238E27FC236}">
                  <a16:creationId xmlns:a16="http://schemas.microsoft.com/office/drawing/2014/main" id="{C7905A6E-5E91-4444-A328-DDD0331602AD}"/>
                </a:ext>
              </a:extLst>
            </p:cNvPr>
            <p:cNvSpPr/>
            <p:nvPr/>
          </p:nvSpPr>
          <p:spPr>
            <a:xfrm>
              <a:off x="18092022" y="13115224"/>
              <a:ext cx="165735" cy="685800"/>
            </a:xfrm>
            <a:custGeom>
              <a:avLst/>
              <a:gdLst/>
              <a:ahLst/>
              <a:cxnLst/>
              <a:rect l="l" t="t" r="r" b="b"/>
              <a:pathLst>
                <a:path w="165734" h="685800">
                  <a:moveTo>
                    <a:pt x="165711" y="0"/>
                  </a:moveTo>
                  <a:lnTo>
                    <a:pt x="0" y="0"/>
                  </a:lnTo>
                  <a:lnTo>
                    <a:pt x="0" y="685718"/>
                  </a:lnTo>
                  <a:lnTo>
                    <a:pt x="165711" y="685718"/>
                  </a:lnTo>
                  <a:lnTo>
                    <a:pt x="165711" y="0"/>
                  </a:lnTo>
                  <a:close/>
                </a:path>
              </a:pathLst>
            </a:custGeom>
            <a:solidFill>
              <a:srgbClr val="000000"/>
            </a:solidFill>
          </p:spPr>
          <p:txBody>
            <a:bodyPr wrap="square" lIns="0" tIns="0" rIns="0" bIns="0" rtlCol="0"/>
            <a:lstStyle/>
            <a:p>
              <a:endParaRPr/>
            </a:p>
          </p:txBody>
        </p:sp>
        <p:sp>
          <p:nvSpPr>
            <p:cNvPr id="32" name="object 53">
              <a:extLst>
                <a:ext uri="{FF2B5EF4-FFF2-40B4-BE49-F238E27FC236}">
                  <a16:creationId xmlns:a16="http://schemas.microsoft.com/office/drawing/2014/main" id="{3882C652-C5B4-4421-806E-8331FD1DBEC2}"/>
                </a:ext>
              </a:extLst>
            </p:cNvPr>
            <p:cNvSpPr/>
            <p:nvPr/>
          </p:nvSpPr>
          <p:spPr>
            <a:xfrm>
              <a:off x="17912567" y="12979452"/>
              <a:ext cx="525145" cy="135890"/>
            </a:xfrm>
            <a:custGeom>
              <a:avLst/>
              <a:gdLst/>
              <a:ahLst/>
              <a:cxnLst/>
              <a:rect l="l" t="t" r="r" b="b"/>
              <a:pathLst>
                <a:path w="525144" h="135890">
                  <a:moveTo>
                    <a:pt x="524630" y="0"/>
                  </a:moveTo>
                  <a:lnTo>
                    <a:pt x="0" y="0"/>
                  </a:lnTo>
                  <a:lnTo>
                    <a:pt x="0" y="135771"/>
                  </a:lnTo>
                  <a:lnTo>
                    <a:pt x="524630" y="135771"/>
                  </a:lnTo>
                  <a:lnTo>
                    <a:pt x="524630" y="0"/>
                  </a:lnTo>
                  <a:close/>
                </a:path>
              </a:pathLst>
            </a:custGeom>
            <a:solidFill>
              <a:srgbClr val="000000"/>
            </a:solidFill>
          </p:spPr>
          <p:txBody>
            <a:bodyPr wrap="square" lIns="0" tIns="0" rIns="0" bIns="0" rtlCol="0"/>
            <a:lstStyle/>
            <a:p>
              <a:endParaRPr/>
            </a:p>
          </p:txBody>
        </p:sp>
        <p:sp>
          <p:nvSpPr>
            <p:cNvPr id="33" name="object 54">
              <a:extLst>
                <a:ext uri="{FF2B5EF4-FFF2-40B4-BE49-F238E27FC236}">
                  <a16:creationId xmlns:a16="http://schemas.microsoft.com/office/drawing/2014/main" id="{A9759DB6-7182-47C4-BCC6-5CD3C152847C}"/>
                </a:ext>
              </a:extLst>
            </p:cNvPr>
            <p:cNvSpPr/>
            <p:nvPr/>
          </p:nvSpPr>
          <p:spPr>
            <a:xfrm>
              <a:off x="18470909" y="12979668"/>
              <a:ext cx="147688" cy="69814"/>
            </a:xfrm>
            <a:prstGeom prst="rect">
              <a:avLst/>
            </a:prstGeom>
            <a:blipFill>
              <a:blip r:embed="rId4" cstate="screen">
                <a:extLst>
                  <a:ext uri="{28A0092B-C50C-407E-A947-70E740481C1C}">
                    <a14:useLocalDpi xmlns:a14="http://schemas.microsoft.com/office/drawing/2010/main"/>
                  </a:ext>
                </a:extLst>
              </a:blip>
              <a:stretch>
                <a:fillRect/>
              </a:stretch>
            </a:blipFill>
          </p:spPr>
          <p:txBody>
            <a:bodyPr wrap="square" lIns="0" tIns="0" rIns="0" bIns="0" rtlCol="0"/>
            <a:lstStyle/>
            <a:p>
              <a:endParaRPr/>
            </a:p>
          </p:txBody>
        </p:sp>
        <p:sp>
          <p:nvSpPr>
            <p:cNvPr id="34" name="object 55">
              <a:extLst>
                <a:ext uri="{FF2B5EF4-FFF2-40B4-BE49-F238E27FC236}">
                  <a16:creationId xmlns:a16="http://schemas.microsoft.com/office/drawing/2014/main" id="{C0822973-0249-4E07-9FB1-79AE8CE0BACF}"/>
                </a:ext>
              </a:extLst>
            </p:cNvPr>
            <p:cNvSpPr/>
            <p:nvPr/>
          </p:nvSpPr>
          <p:spPr>
            <a:xfrm>
              <a:off x="13589885" y="13107641"/>
              <a:ext cx="550545" cy="567055"/>
            </a:xfrm>
            <a:custGeom>
              <a:avLst/>
              <a:gdLst/>
              <a:ahLst/>
              <a:cxnLst/>
              <a:rect l="l" t="t" r="r" b="b"/>
              <a:pathLst>
                <a:path w="550544" h="567055">
                  <a:moveTo>
                    <a:pt x="444002" y="218828"/>
                  </a:moveTo>
                  <a:lnTo>
                    <a:pt x="270531" y="218828"/>
                  </a:lnTo>
                  <a:lnTo>
                    <a:pt x="550408" y="567057"/>
                  </a:lnTo>
                  <a:lnTo>
                    <a:pt x="550300" y="352921"/>
                  </a:lnTo>
                  <a:lnTo>
                    <a:pt x="444002" y="218828"/>
                  </a:lnTo>
                  <a:close/>
                </a:path>
                <a:path w="550544" h="567055">
                  <a:moveTo>
                    <a:pt x="270531" y="0"/>
                  </a:moveTo>
                  <a:lnTo>
                    <a:pt x="0" y="341308"/>
                  </a:lnTo>
                  <a:lnTo>
                    <a:pt x="235" y="562698"/>
                  </a:lnTo>
                  <a:lnTo>
                    <a:pt x="270531" y="218828"/>
                  </a:lnTo>
                  <a:lnTo>
                    <a:pt x="444002" y="218828"/>
                  </a:lnTo>
                  <a:lnTo>
                    <a:pt x="270531" y="0"/>
                  </a:lnTo>
                  <a:close/>
                </a:path>
              </a:pathLst>
            </a:custGeom>
            <a:solidFill>
              <a:srgbClr val="8A8C8E"/>
            </a:solidFill>
          </p:spPr>
          <p:txBody>
            <a:bodyPr wrap="square" lIns="0" tIns="0" rIns="0" bIns="0" rtlCol="0"/>
            <a:lstStyle/>
            <a:p>
              <a:endParaRPr/>
            </a:p>
          </p:txBody>
        </p:sp>
        <p:sp>
          <p:nvSpPr>
            <p:cNvPr id="35" name="object 56">
              <a:extLst>
                <a:ext uri="{FF2B5EF4-FFF2-40B4-BE49-F238E27FC236}">
                  <a16:creationId xmlns:a16="http://schemas.microsoft.com/office/drawing/2014/main" id="{0DDF536F-D992-4C40-A069-055D9BA83DB0}"/>
                </a:ext>
              </a:extLst>
            </p:cNvPr>
            <p:cNvSpPr/>
            <p:nvPr/>
          </p:nvSpPr>
          <p:spPr>
            <a:xfrm>
              <a:off x="13703687" y="12991338"/>
              <a:ext cx="322580" cy="86360"/>
            </a:xfrm>
            <a:custGeom>
              <a:avLst/>
              <a:gdLst/>
              <a:ahLst/>
              <a:cxnLst/>
              <a:rect l="l" t="t" r="r" b="b"/>
              <a:pathLst>
                <a:path w="322580" h="86359">
                  <a:moveTo>
                    <a:pt x="282226" y="32688"/>
                  </a:moveTo>
                  <a:lnTo>
                    <a:pt x="160911" y="32688"/>
                  </a:lnTo>
                  <a:lnTo>
                    <a:pt x="196722" y="35673"/>
                  </a:lnTo>
                  <a:lnTo>
                    <a:pt x="230973" y="44518"/>
                  </a:lnTo>
                  <a:lnTo>
                    <a:pt x="292952" y="79150"/>
                  </a:lnTo>
                  <a:lnTo>
                    <a:pt x="300844" y="85776"/>
                  </a:lnTo>
                  <a:lnTo>
                    <a:pt x="322549" y="61343"/>
                  </a:lnTo>
                  <a:lnTo>
                    <a:pt x="319564" y="58692"/>
                  </a:lnTo>
                  <a:lnTo>
                    <a:pt x="316511" y="56120"/>
                  </a:lnTo>
                  <a:lnTo>
                    <a:pt x="313419" y="53637"/>
                  </a:lnTo>
                  <a:lnTo>
                    <a:pt x="282226" y="32688"/>
                  </a:lnTo>
                  <a:close/>
                </a:path>
                <a:path w="322580" h="86359">
                  <a:moveTo>
                    <a:pt x="160911" y="0"/>
                  </a:moveTo>
                  <a:lnTo>
                    <a:pt x="119828" y="3516"/>
                  </a:lnTo>
                  <a:lnTo>
                    <a:pt x="80175" y="13806"/>
                  </a:lnTo>
                  <a:lnTo>
                    <a:pt x="42776" y="30571"/>
                  </a:lnTo>
                  <a:lnTo>
                    <a:pt x="8599" y="53470"/>
                  </a:lnTo>
                  <a:lnTo>
                    <a:pt x="0" y="60704"/>
                  </a:lnTo>
                  <a:lnTo>
                    <a:pt x="21615" y="85226"/>
                  </a:lnTo>
                  <a:lnTo>
                    <a:pt x="24040" y="83086"/>
                  </a:lnTo>
                  <a:lnTo>
                    <a:pt x="26514" y="81005"/>
                  </a:lnTo>
                  <a:lnTo>
                    <a:pt x="58749" y="58965"/>
                  </a:lnTo>
                  <a:lnTo>
                    <a:pt x="125154" y="35662"/>
                  </a:lnTo>
                  <a:lnTo>
                    <a:pt x="160911" y="32688"/>
                  </a:lnTo>
                  <a:lnTo>
                    <a:pt x="282226" y="32688"/>
                  </a:lnTo>
                  <a:lnTo>
                    <a:pt x="279209" y="30662"/>
                  </a:lnTo>
                  <a:lnTo>
                    <a:pt x="241767" y="13846"/>
                  </a:lnTo>
                  <a:lnTo>
                    <a:pt x="202023" y="3516"/>
                  </a:lnTo>
                  <a:lnTo>
                    <a:pt x="160911" y="0"/>
                  </a:lnTo>
                  <a:close/>
                </a:path>
              </a:pathLst>
            </a:custGeom>
            <a:solidFill>
              <a:srgbClr val="8A8C8E"/>
            </a:solidFill>
          </p:spPr>
          <p:txBody>
            <a:bodyPr wrap="square" lIns="0" tIns="0" rIns="0" bIns="0" rtlCol="0"/>
            <a:lstStyle/>
            <a:p>
              <a:endParaRPr/>
            </a:p>
          </p:txBody>
        </p:sp>
        <p:sp>
          <p:nvSpPr>
            <p:cNvPr id="36" name="object 57">
              <a:extLst>
                <a:ext uri="{FF2B5EF4-FFF2-40B4-BE49-F238E27FC236}">
                  <a16:creationId xmlns:a16="http://schemas.microsoft.com/office/drawing/2014/main" id="{6A9EE899-17CD-463B-8A30-E67F4DDA6E67}"/>
                </a:ext>
              </a:extLst>
            </p:cNvPr>
            <p:cNvSpPr/>
            <p:nvPr/>
          </p:nvSpPr>
          <p:spPr>
            <a:xfrm>
              <a:off x="13624766" y="12834831"/>
              <a:ext cx="480695" cy="107314"/>
            </a:xfrm>
            <a:custGeom>
              <a:avLst/>
              <a:gdLst/>
              <a:ahLst/>
              <a:cxnLst/>
              <a:rect l="l" t="t" r="r" b="b"/>
              <a:pathLst>
                <a:path w="480694" h="107315">
                  <a:moveTo>
                    <a:pt x="432489" y="43585"/>
                  </a:moveTo>
                  <a:lnTo>
                    <a:pt x="239835" y="43585"/>
                  </a:lnTo>
                  <a:lnTo>
                    <a:pt x="285917" y="46189"/>
                  </a:lnTo>
                  <a:lnTo>
                    <a:pt x="331092" y="53925"/>
                  </a:lnTo>
                  <a:lnTo>
                    <a:pt x="374970" y="66679"/>
                  </a:lnTo>
                  <a:lnTo>
                    <a:pt x="417162" y="84337"/>
                  </a:lnTo>
                  <a:lnTo>
                    <a:pt x="457279" y="106783"/>
                  </a:lnTo>
                  <a:lnTo>
                    <a:pt x="480682" y="70030"/>
                  </a:lnTo>
                  <a:lnTo>
                    <a:pt x="436240" y="45155"/>
                  </a:lnTo>
                  <a:lnTo>
                    <a:pt x="432489" y="43585"/>
                  </a:lnTo>
                  <a:close/>
                </a:path>
                <a:path w="480694" h="107315">
                  <a:moveTo>
                    <a:pt x="239835" y="0"/>
                  </a:moveTo>
                  <a:lnTo>
                    <a:pt x="189060" y="2857"/>
                  </a:lnTo>
                  <a:lnTo>
                    <a:pt x="139257" y="11346"/>
                  </a:lnTo>
                  <a:lnTo>
                    <a:pt x="90859" y="25344"/>
                  </a:lnTo>
                  <a:lnTo>
                    <a:pt x="44296" y="44727"/>
                  </a:lnTo>
                  <a:lnTo>
                    <a:pt x="0" y="69372"/>
                  </a:lnTo>
                  <a:lnTo>
                    <a:pt x="23323" y="106184"/>
                  </a:lnTo>
                  <a:lnTo>
                    <a:pt x="63299" y="83947"/>
                  </a:lnTo>
                  <a:lnTo>
                    <a:pt x="105327" y="66457"/>
                  </a:lnTo>
                  <a:lnTo>
                    <a:pt x="149018" y="53825"/>
                  </a:lnTo>
                  <a:lnTo>
                    <a:pt x="193984" y="46163"/>
                  </a:lnTo>
                  <a:lnTo>
                    <a:pt x="239835" y="43585"/>
                  </a:lnTo>
                  <a:lnTo>
                    <a:pt x="432489" y="43585"/>
                  </a:lnTo>
                  <a:lnTo>
                    <a:pt x="389500" y="25588"/>
                  </a:lnTo>
                  <a:lnTo>
                    <a:pt x="340897" y="11456"/>
                  </a:lnTo>
                  <a:lnTo>
                    <a:pt x="290865" y="2885"/>
                  </a:lnTo>
                  <a:lnTo>
                    <a:pt x="239835" y="0"/>
                  </a:lnTo>
                  <a:close/>
                </a:path>
              </a:pathLst>
            </a:custGeom>
            <a:solidFill>
              <a:srgbClr val="8A8C8E"/>
            </a:solidFill>
          </p:spPr>
          <p:txBody>
            <a:bodyPr wrap="square" lIns="0" tIns="0" rIns="0" bIns="0" rtlCol="0"/>
            <a:lstStyle/>
            <a:p>
              <a:endParaRPr/>
            </a:p>
          </p:txBody>
        </p:sp>
        <p:sp>
          <p:nvSpPr>
            <p:cNvPr id="37" name="object 58">
              <a:extLst>
                <a:ext uri="{FF2B5EF4-FFF2-40B4-BE49-F238E27FC236}">
                  <a16:creationId xmlns:a16="http://schemas.microsoft.com/office/drawing/2014/main" id="{A1767BC7-7225-4214-AD84-87EC5AA544C9}"/>
                </a:ext>
              </a:extLst>
            </p:cNvPr>
            <p:cNvSpPr/>
            <p:nvPr/>
          </p:nvSpPr>
          <p:spPr>
            <a:xfrm>
              <a:off x="13526560" y="12657925"/>
              <a:ext cx="677545" cy="154305"/>
            </a:xfrm>
            <a:custGeom>
              <a:avLst/>
              <a:gdLst/>
              <a:ahLst/>
              <a:cxnLst/>
              <a:rect l="l" t="t" r="r" b="b"/>
              <a:pathLst>
                <a:path w="677544" h="154304">
                  <a:moveTo>
                    <a:pt x="617067" y="65377"/>
                  </a:moveTo>
                  <a:lnTo>
                    <a:pt x="337843" y="65377"/>
                  </a:lnTo>
                  <a:lnTo>
                    <a:pt x="391628" y="67909"/>
                  </a:lnTo>
                  <a:lnTo>
                    <a:pt x="444599" y="75445"/>
                  </a:lnTo>
                  <a:lnTo>
                    <a:pt x="496438" y="87892"/>
                  </a:lnTo>
                  <a:lnTo>
                    <a:pt x="546833" y="105161"/>
                  </a:lnTo>
                  <a:lnTo>
                    <a:pt x="595467" y="127158"/>
                  </a:lnTo>
                  <a:lnTo>
                    <a:pt x="642025" y="153794"/>
                  </a:lnTo>
                  <a:lnTo>
                    <a:pt x="677129" y="98655"/>
                  </a:lnTo>
                  <a:lnTo>
                    <a:pt x="632767" y="72867"/>
                  </a:lnTo>
                  <a:lnTo>
                    <a:pt x="617067" y="65377"/>
                  </a:lnTo>
                  <a:close/>
                </a:path>
                <a:path w="677544" h="154304">
                  <a:moveTo>
                    <a:pt x="337843" y="0"/>
                  </a:moveTo>
                  <a:lnTo>
                    <a:pt x="286626" y="2058"/>
                  </a:lnTo>
                  <a:lnTo>
                    <a:pt x="236027" y="8191"/>
                  </a:lnTo>
                  <a:lnTo>
                    <a:pt x="186266" y="18334"/>
                  </a:lnTo>
                  <a:lnTo>
                    <a:pt x="137563" y="32423"/>
                  </a:lnTo>
                  <a:lnTo>
                    <a:pt x="90137" y="50393"/>
                  </a:lnTo>
                  <a:lnTo>
                    <a:pt x="44210" y="72181"/>
                  </a:lnTo>
                  <a:lnTo>
                    <a:pt x="0" y="97722"/>
                  </a:lnTo>
                  <a:lnTo>
                    <a:pt x="34985" y="152950"/>
                  </a:lnTo>
                  <a:lnTo>
                    <a:pt x="81363" y="126571"/>
                  </a:lnTo>
                  <a:lnTo>
                    <a:pt x="129799" y="104784"/>
                  </a:lnTo>
                  <a:lnTo>
                    <a:pt x="179979" y="87680"/>
                  </a:lnTo>
                  <a:lnTo>
                    <a:pt x="231589" y="75350"/>
                  </a:lnTo>
                  <a:lnTo>
                    <a:pt x="284315" y="67886"/>
                  </a:lnTo>
                  <a:lnTo>
                    <a:pt x="337843" y="65377"/>
                  </a:lnTo>
                  <a:lnTo>
                    <a:pt x="617067" y="65377"/>
                  </a:lnTo>
                  <a:lnTo>
                    <a:pt x="586663" y="50870"/>
                  </a:lnTo>
                  <a:lnTo>
                    <a:pt x="539041" y="32729"/>
                  </a:lnTo>
                  <a:lnTo>
                    <a:pt x="490124" y="18506"/>
                  </a:lnTo>
                  <a:lnTo>
                    <a:pt x="440136" y="8268"/>
                  </a:lnTo>
                  <a:lnTo>
                    <a:pt x="389301" y="2077"/>
                  </a:lnTo>
                  <a:lnTo>
                    <a:pt x="337843" y="0"/>
                  </a:lnTo>
                  <a:close/>
                </a:path>
              </a:pathLst>
            </a:custGeom>
            <a:solidFill>
              <a:srgbClr val="8A8C8E"/>
            </a:solidFill>
          </p:spPr>
          <p:txBody>
            <a:bodyPr wrap="square" lIns="0" tIns="0" rIns="0" bIns="0" rtlCol="0"/>
            <a:lstStyle/>
            <a:p>
              <a:endParaRPr/>
            </a:p>
          </p:txBody>
        </p:sp>
      </p:grpSp>
      <p:grpSp>
        <p:nvGrpSpPr>
          <p:cNvPr id="38" name="Group 37">
            <a:extLst>
              <a:ext uri="{FF2B5EF4-FFF2-40B4-BE49-F238E27FC236}">
                <a16:creationId xmlns:a16="http://schemas.microsoft.com/office/drawing/2014/main" id="{C2334678-8BCF-45C0-9AF7-9816A01E2AB7}"/>
              </a:ext>
            </a:extLst>
          </p:cNvPr>
          <p:cNvGrpSpPr/>
          <p:nvPr/>
        </p:nvGrpSpPr>
        <p:grpSpPr>
          <a:xfrm>
            <a:off x="491315" y="2593038"/>
            <a:ext cx="3137150" cy="971618"/>
            <a:chOff x="2750143" y="2492221"/>
            <a:chExt cx="2871350" cy="889296"/>
          </a:xfrm>
        </p:grpSpPr>
        <p:sp>
          <p:nvSpPr>
            <p:cNvPr id="39" name="TextBox 38">
              <a:extLst>
                <a:ext uri="{FF2B5EF4-FFF2-40B4-BE49-F238E27FC236}">
                  <a16:creationId xmlns:a16="http://schemas.microsoft.com/office/drawing/2014/main" id="{4CCB3E6E-092B-441C-885E-E5186EBBF8BE}"/>
                </a:ext>
              </a:extLst>
            </p:cNvPr>
            <p:cNvSpPr txBox="1"/>
            <p:nvPr/>
          </p:nvSpPr>
          <p:spPr>
            <a:xfrm>
              <a:off x="2750144" y="2492221"/>
              <a:ext cx="547101" cy="889296"/>
            </a:xfrm>
            <a:prstGeom prst="roundRect">
              <a:avLst/>
            </a:prstGeom>
            <a:solidFill>
              <a:schemeClr val="bg2"/>
            </a:solidFill>
          </p:spPr>
          <p:txBody>
            <a:bodyPr wrap="square" lIns="0" tIns="0" rIns="0" bIns="0" rtlCol="0" anchor="ctr" anchorCtr="0">
              <a:noAutofit/>
            </a:bodyPr>
            <a:lstStyle/>
            <a:p>
              <a:pPr algn="ctr" rtl="0"/>
              <a:r>
                <a:rPr lang="es" sz="4800" b="0" i="0" u="none" baseline="0">
                  <a:solidFill>
                    <a:schemeClr val="bg1"/>
                  </a:solidFill>
                </a:rPr>
                <a:t>5</a:t>
              </a:r>
            </a:p>
          </p:txBody>
        </p:sp>
        <p:sp>
          <p:nvSpPr>
            <p:cNvPr id="40" name="TextBox 39">
              <a:extLst>
                <a:ext uri="{FF2B5EF4-FFF2-40B4-BE49-F238E27FC236}">
                  <a16:creationId xmlns:a16="http://schemas.microsoft.com/office/drawing/2014/main" id="{B9E501E7-7FB8-45D1-905C-861CB24A2EC1}"/>
                </a:ext>
              </a:extLst>
            </p:cNvPr>
            <p:cNvSpPr txBox="1"/>
            <p:nvPr/>
          </p:nvSpPr>
          <p:spPr>
            <a:xfrm rot="10800000">
              <a:off x="2750143"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1" name="TextBox 40">
              <a:extLst>
                <a:ext uri="{FF2B5EF4-FFF2-40B4-BE49-F238E27FC236}">
                  <a16:creationId xmlns:a16="http://schemas.microsoft.com/office/drawing/2014/main" id="{D3E3E459-4B2C-4EFB-A04A-06F4486862B5}"/>
                </a:ext>
              </a:extLst>
            </p:cNvPr>
            <p:cNvSpPr txBox="1"/>
            <p:nvPr/>
          </p:nvSpPr>
          <p:spPr>
            <a:xfrm>
              <a:off x="3331206" y="2492221"/>
              <a:ext cx="547101" cy="889296"/>
            </a:xfrm>
            <a:prstGeom prst="roundRect">
              <a:avLst/>
            </a:prstGeom>
            <a:solidFill>
              <a:schemeClr val="bg2"/>
            </a:solidFill>
          </p:spPr>
          <p:txBody>
            <a:bodyPr wrap="square" lIns="0" tIns="0" rIns="0" bIns="0" rtlCol="0" anchor="ctr" anchorCtr="0">
              <a:noAutofit/>
            </a:bodyPr>
            <a:lstStyle/>
            <a:p>
              <a:pPr algn="ctr" rtl="0"/>
              <a:r>
                <a:rPr lang="es" sz="4800" b="0" i="0" u="none" baseline="0">
                  <a:solidFill>
                    <a:schemeClr val="bg1"/>
                  </a:solidFill>
                </a:rPr>
                <a:t>4</a:t>
              </a:r>
            </a:p>
          </p:txBody>
        </p:sp>
        <p:sp>
          <p:nvSpPr>
            <p:cNvPr id="42" name="TextBox 41">
              <a:extLst>
                <a:ext uri="{FF2B5EF4-FFF2-40B4-BE49-F238E27FC236}">
                  <a16:creationId xmlns:a16="http://schemas.microsoft.com/office/drawing/2014/main" id="{FA815DC9-C6D8-416A-B96F-91A98DEFCA57}"/>
                </a:ext>
              </a:extLst>
            </p:cNvPr>
            <p:cNvSpPr txBox="1"/>
            <p:nvPr/>
          </p:nvSpPr>
          <p:spPr>
            <a:xfrm rot="10800000">
              <a:off x="3328242"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3" name="TextBox 42">
              <a:extLst>
                <a:ext uri="{FF2B5EF4-FFF2-40B4-BE49-F238E27FC236}">
                  <a16:creationId xmlns:a16="http://schemas.microsoft.com/office/drawing/2014/main" id="{42BA9E9C-CC0B-4409-82F0-906E4BA122DE}"/>
                </a:ext>
              </a:extLst>
            </p:cNvPr>
            <p:cNvSpPr txBox="1"/>
            <p:nvPr/>
          </p:nvSpPr>
          <p:spPr>
            <a:xfrm>
              <a:off x="3912268" y="2492221"/>
              <a:ext cx="547101" cy="889296"/>
            </a:xfrm>
            <a:prstGeom prst="roundRect">
              <a:avLst/>
            </a:prstGeom>
            <a:solidFill>
              <a:schemeClr val="bg2"/>
            </a:solidFill>
          </p:spPr>
          <p:txBody>
            <a:bodyPr wrap="square" lIns="0" tIns="0" rIns="0" bIns="0" rtlCol="0" anchor="ctr" anchorCtr="0">
              <a:noAutofit/>
            </a:bodyPr>
            <a:lstStyle/>
            <a:p>
              <a:pPr algn="ctr" rtl="0"/>
              <a:r>
                <a:rPr lang="es" sz="4800" b="0" i="0" u="none" baseline="0">
                  <a:solidFill>
                    <a:schemeClr val="bg1"/>
                  </a:solidFill>
                </a:rPr>
                <a:t>0</a:t>
              </a:r>
            </a:p>
          </p:txBody>
        </p:sp>
        <p:sp>
          <p:nvSpPr>
            <p:cNvPr id="44" name="TextBox 43">
              <a:extLst>
                <a:ext uri="{FF2B5EF4-FFF2-40B4-BE49-F238E27FC236}">
                  <a16:creationId xmlns:a16="http://schemas.microsoft.com/office/drawing/2014/main" id="{42D3C0EF-2012-481A-8AE9-00A227A15E5C}"/>
                </a:ext>
              </a:extLst>
            </p:cNvPr>
            <p:cNvSpPr txBox="1"/>
            <p:nvPr/>
          </p:nvSpPr>
          <p:spPr>
            <a:xfrm rot="10800000">
              <a:off x="3912265"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5" name="TextBox 44">
              <a:extLst>
                <a:ext uri="{FF2B5EF4-FFF2-40B4-BE49-F238E27FC236}">
                  <a16:creationId xmlns:a16="http://schemas.microsoft.com/office/drawing/2014/main" id="{C0FCC572-0D33-4C6C-BB73-D2949DAE4465}"/>
                </a:ext>
              </a:extLst>
            </p:cNvPr>
            <p:cNvSpPr txBox="1"/>
            <p:nvPr/>
          </p:nvSpPr>
          <p:spPr>
            <a:xfrm>
              <a:off x="4493330" y="2492221"/>
              <a:ext cx="547101" cy="889296"/>
            </a:xfrm>
            <a:prstGeom prst="roundRect">
              <a:avLst/>
            </a:prstGeom>
            <a:solidFill>
              <a:schemeClr val="bg2"/>
            </a:solidFill>
          </p:spPr>
          <p:txBody>
            <a:bodyPr wrap="square" lIns="0" tIns="0" rIns="0" bIns="0" rtlCol="0" anchor="ctr" anchorCtr="0">
              <a:noAutofit/>
            </a:bodyPr>
            <a:lstStyle/>
            <a:p>
              <a:pPr algn="ctr" rtl="0"/>
              <a:r>
                <a:rPr lang="es" sz="4800" b="0" i="0" u="none" baseline="0">
                  <a:solidFill>
                    <a:schemeClr val="bg1"/>
                  </a:solidFill>
                </a:rPr>
                <a:t>0</a:t>
              </a:r>
            </a:p>
          </p:txBody>
        </p:sp>
        <p:sp>
          <p:nvSpPr>
            <p:cNvPr id="46" name="TextBox 45">
              <a:extLst>
                <a:ext uri="{FF2B5EF4-FFF2-40B4-BE49-F238E27FC236}">
                  <a16:creationId xmlns:a16="http://schemas.microsoft.com/office/drawing/2014/main" id="{A201C6D5-62DA-46A6-ACF2-87C798B4AA21}"/>
                </a:ext>
              </a:extLst>
            </p:cNvPr>
            <p:cNvSpPr txBox="1"/>
            <p:nvPr/>
          </p:nvSpPr>
          <p:spPr>
            <a:xfrm rot="10800000">
              <a:off x="4493328"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7" name="TextBox 46">
              <a:extLst>
                <a:ext uri="{FF2B5EF4-FFF2-40B4-BE49-F238E27FC236}">
                  <a16:creationId xmlns:a16="http://schemas.microsoft.com/office/drawing/2014/main" id="{94449197-870D-4D46-9CE9-52B5DD330108}"/>
                </a:ext>
              </a:extLst>
            </p:cNvPr>
            <p:cNvSpPr txBox="1"/>
            <p:nvPr/>
          </p:nvSpPr>
          <p:spPr>
            <a:xfrm>
              <a:off x="5074392" y="2492221"/>
              <a:ext cx="547101" cy="889296"/>
            </a:xfrm>
            <a:prstGeom prst="roundRect">
              <a:avLst/>
            </a:prstGeom>
            <a:solidFill>
              <a:schemeClr val="bg2"/>
            </a:solidFill>
          </p:spPr>
          <p:txBody>
            <a:bodyPr wrap="square" lIns="0" tIns="0" rIns="0" bIns="0" rtlCol="0" anchor="ctr" anchorCtr="0">
              <a:noAutofit/>
            </a:bodyPr>
            <a:lstStyle/>
            <a:p>
              <a:pPr algn="ctr" rtl="0"/>
              <a:r>
                <a:rPr lang="es" sz="4800" b="0" i="0" u="none" baseline="0">
                  <a:solidFill>
                    <a:schemeClr val="bg1"/>
                  </a:solidFill>
                </a:rPr>
                <a:t>0</a:t>
              </a:r>
            </a:p>
          </p:txBody>
        </p:sp>
        <p:sp>
          <p:nvSpPr>
            <p:cNvPr id="48" name="TextBox 47">
              <a:extLst>
                <a:ext uri="{FF2B5EF4-FFF2-40B4-BE49-F238E27FC236}">
                  <a16:creationId xmlns:a16="http://schemas.microsoft.com/office/drawing/2014/main" id="{249F92A2-15AC-46B3-9DC1-D6A169A9E8F1}"/>
                </a:ext>
              </a:extLst>
            </p:cNvPr>
            <p:cNvSpPr txBox="1"/>
            <p:nvPr/>
          </p:nvSpPr>
          <p:spPr>
            <a:xfrm rot="10800000">
              <a:off x="5074391"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grpSp>
      <p:sp>
        <p:nvSpPr>
          <p:cNvPr id="52" name="Text Placeholder 6">
            <a:extLst>
              <a:ext uri="{FF2B5EF4-FFF2-40B4-BE49-F238E27FC236}">
                <a16:creationId xmlns:a16="http://schemas.microsoft.com/office/drawing/2014/main" id="{E4C02D22-D21F-47C3-9797-F91CCE081DC6}"/>
              </a:ext>
            </a:extLst>
          </p:cNvPr>
          <p:cNvSpPr txBox="1">
            <a:spLocks/>
          </p:cNvSpPr>
          <p:nvPr/>
        </p:nvSpPr>
        <p:spPr>
          <a:xfrm>
            <a:off x="491316" y="3704167"/>
            <a:ext cx="2103128" cy="494338"/>
          </a:xfrm>
          <a:prstGeom prst="rect">
            <a:avLst/>
          </a:prstGeom>
        </p:spPr>
        <p:txBody>
          <a:bodyPr vert="horz" lIns="0" tIns="0" rIns="0" bIns="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r>
              <a:rPr lang="es" sz="2200" b="1" i="0" u="none" spc="100" baseline="0" dirty="0"/>
              <a:t>UNIDADES CONECTADAS</a:t>
            </a:r>
          </a:p>
        </p:txBody>
      </p:sp>
      <p:pic>
        <p:nvPicPr>
          <p:cNvPr id="54" name="Graphic 53">
            <a:extLst>
              <a:ext uri="{FF2B5EF4-FFF2-40B4-BE49-F238E27FC236}">
                <a16:creationId xmlns:a16="http://schemas.microsoft.com/office/drawing/2014/main" id="{0BA02D58-93A2-477B-A175-33EC3B08E63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49588" y="2074262"/>
            <a:ext cx="914400" cy="914400"/>
          </a:xfrm>
          <a:prstGeom prst="rect">
            <a:avLst/>
          </a:prstGeom>
        </p:spPr>
      </p:pic>
      <p:pic>
        <p:nvPicPr>
          <p:cNvPr id="55" name="Graphic 54">
            <a:extLst>
              <a:ext uri="{FF2B5EF4-FFF2-40B4-BE49-F238E27FC236}">
                <a16:creationId xmlns:a16="http://schemas.microsoft.com/office/drawing/2014/main" id="{11E9771A-F053-480A-8578-66C62477E08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557248" y="2074262"/>
            <a:ext cx="914400" cy="914400"/>
          </a:xfrm>
          <a:prstGeom prst="rect">
            <a:avLst/>
          </a:prstGeom>
        </p:spPr>
      </p:pic>
      <p:pic>
        <p:nvPicPr>
          <p:cNvPr id="56" name="Graphic 55">
            <a:extLst>
              <a:ext uri="{FF2B5EF4-FFF2-40B4-BE49-F238E27FC236}">
                <a16:creationId xmlns:a16="http://schemas.microsoft.com/office/drawing/2014/main" id="{0415E2C0-98D4-43E2-B4B5-FB5AC646234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65934" y="2068600"/>
            <a:ext cx="912807" cy="925724"/>
          </a:xfrm>
          <a:prstGeom prst="rect">
            <a:avLst/>
          </a:prstGeom>
        </p:spPr>
      </p:pic>
      <p:sp>
        <p:nvSpPr>
          <p:cNvPr id="57" name="Rounded Rectangle 52">
            <a:extLst>
              <a:ext uri="{FF2B5EF4-FFF2-40B4-BE49-F238E27FC236}">
                <a16:creationId xmlns:a16="http://schemas.microsoft.com/office/drawing/2014/main" id="{E5235472-FF2F-49C4-B1C4-2017942C1337}"/>
              </a:ext>
            </a:extLst>
          </p:cNvPr>
          <p:cNvSpPr/>
          <p:nvPr/>
        </p:nvSpPr>
        <p:spPr>
          <a:xfrm>
            <a:off x="9951901" y="1876924"/>
            <a:ext cx="1756654" cy="38902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es" b="1" i="0" u="none" baseline="0">
                <a:solidFill>
                  <a:schemeClr val="bg2"/>
                </a:solidFill>
              </a:rPr>
              <a:t>Acceso</a:t>
            </a:r>
            <a:br>
              <a:rPr lang="es" b="1">
                <a:solidFill>
                  <a:schemeClr val="bg2"/>
                </a:solidFill>
              </a:rPr>
            </a:br>
            <a:endParaRPr lang="es" b="1">
              <a:solidFill>
                <a:schemeClr val="bg2"/>
              </a:solidFill>
            </a:endParaRPr>
          </a:p>
          <a:p>
            <a:pPr algn="ctr" rtl="0"/>
            <a:r>
              <a:rPr lang="es" sz="1200" b="0" i="0" u="none" baseline="0">
                <a:solidFill>
                  <a:schemeClr val="accent3">
                    <a:lumMod val="50000"/>
                  </a:schemeClr>
                </a:solidFill>
              </a:rPr>
              <a:t>LiftConnect Access Manager está disponible en todas las máquinas para restringir accesos no autorizados y mejorar la transparencia. </a:t>
            </a:r>
          </a:p>
        </p:txBody>
      </p:sp>
      <p:pic>
        <p:nvPicPr>
          <p:cNvPr id="60" name="Graphic 59">
            <a:extLst>
              <a:ext uri="{FF2B5EF4-FFF2-40B4-BE49-F238E27FC236}">
                <a16:creationId xmlns:a16="http://schemas.microsoft.com/office/drawing/2014/main" id="{EF96357C-1A4B-41D7-91C3-4992A4FB836F}"/>
              </a:ext>
            </a:extLst>
          </p:cNvPr>
          <p:cNvPicPr>
            <a:picLocks noChangeAspect="1"/>
          </p:cNvPicPr>
          <p:nvPr/>
        </p:nvPicPr>
        <p:blipFill rotWithShape="1">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b="39554"/>
          <a:stretch/>
        </p:blipFill>
        <p:spPr>
          <a:xfrm>
            <a:off x="9809577" y="2016138"/>
            <a:ext cx="2015810" cy="972523"/>
          </a:xfrm>
          <a:prstGeom prst="rect">
            <a:avLst/>
          </a:prstGeom>
        </p:spPr>
      </p:pic>
      <p:sp>
        <p:nvSpPr>
          <p:cNvPr id="53" name="Slide Number Placeholder 5">
            <a:extLst>
              <a:ext uri="{FF2B5EF4-FFF2-40B4-BE49-F238E27FC236}">
                <a16:creationId xmlns:a16="http://schemas.microsoft.com/office/drawing/2014/main" id="{1EEF701B-F4A3-354B-B68D-1FB8A36A5FE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5975811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pPr algn="l" rtl="0"/>
            <a:r>
              <a:rPr lang="es" b="1" i="0" u="none" baseline="0"/>
              <a:t>Recambios y servicios en todo el mundo</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p:txBody>
          <a:bodyPr/>
          <a:lstStyle/>
          <a:p>
            <a:pPr algn="l" rtl="0"/>
            <a:r>
              <a:rPr lang="es" b="1" i="0" u="none" baseline="0"/>
              <a:t>Acerca de nosotros</a:t>
            </a:r>
          </a:p>
        </p:txBody>
      </p:sp>
      <p:sp>
        <p:nvSpPr>
          <p:cNvPr id="15" name="TextBox 14">
            <a:extLst>
              <a:ext uri="{FF2B5EF4-FFF2-40B4-BE49-F238E27FC236}">
                <a16:creationId xmlns:a16="http://schemas.microsoft.com/office/drawing/2014/main" id="{6F07BF36-FC42-4698-AEA2-9B162D363D28}"/>
              </a:ext>
            </a:extLst>
          </p:cNvPr>
          <p:cNvSpPr txBox="1"/>
          <p:nvPr/>
        </p:nvSpPr>
        <p:spPr bwMode="auto">
          <a:xfrm>
            <a:off x="418873" y="1311350"/>
            <a:ext cx="5508000" cy="1025173"/>
          </a:xfrm>
          <a:prstGeom prst="rect">
            <a:avLst/>
          </a:prstGeom>
          <a:solidFill>
            <a:schemeClr val="bg1">
              <a:lumMod val="95000"/>
            </a:schemeClr>
          </a:solidFill>
          <a:ln>
            <a:solidFill>
              <a:schemeClr val="bg1">
                <a:lumMod val="95000"/>
              </a:schemeClr>
            </a:solidFill>
          </a:ln>
        </p:spPr>
        <p:txBody>
          <a:bodyPr lIns="1080000" tIns="72000" rIns="36000" bIns="72000" anchor="ctr"/>
          <a:lstStyle/>
          <a:p>
            <a:pPr algn="l" rtl="0">
              <a:defRPr/>
            </a:pPr>
            <a:r>
              <a:rPr lang="es" sz="1400" b="1" i="0" u="none" baseline="0">
                <a:solidFill>
                  <a:schemeClr val="bg2"/>
                </a:solidFill>
                <a:ea typeface="ＭＳ Ｐゴシック" pitchFamily="34" charset="-128"/>
                <a:cs typeface="Arial" panose="020B0604020202020204" pitchFamily="34" charset="0"/>
              </a:rPr>
              <a:t>Equipo global</a:t>
            </a:r>
          </a:p>
          <a:p>
            <a:pPr algn="l" rtl="0">
              <a:defRPr/>
            </a:pPr>
            <a:r>
              <a:rPr lang="es" sz="1400" b="0" i="0" u="none" baseline="0">
                <a:solidFill>
                  <a:schemeClr val="accent3">
                    <a:lumMod val="50000"/>
                  </a:schemeClr>
                </a:solidFill>
                <a:ea typeface="ＭＳ Ｐゴシック" pitchFamily="34" charset="-128"/>
                <a:cs typeface="Arial" panose="020B0604020202020204" pitchFamily="34" charset="0"/>
              </a:rPr>
              <a:t>Gestión de una plantilla global de</a:t>
            </a:r>
            <a:br>
              <a:rPr lang="es" sz="1400">
                <a:solidFill>
                  <a:schemeClr val="accent3">
                    <a:lumMod val="50000"/>
                  </a:schemeClr>
                </a:solidFill>
                <a:ea typeface="ＭＳ Ｐゴシック" pitchFamily="34" charset="-128"/>
                <a:cs typeface="Arial" panose="020B0604020202020204" pitchFamily="34" charset="0"/>
              </a:rPr>
            </a:br>
            <a:r>
              <a:rPr lang="es" sz="1400" b="1" i="0" u="none" baseline="0">
                <a:solidFill>
                  <a:schemeClr val="accent3">
                    <a:lumMod val="50000"/>
                  </a:schemeClr>
                </a:solidFill>
                <a:ea typeface="ＭＳ Ｐゴシック" pitchFamily="34" charset="-128"/>
                <a:cs typeface="Arial" panose="020B0604020202020204" pitchFamily="34" charset="0"/>
              </a:rPr>
              <a:t>aprox. 1500 empleados administrativos y técnicos</a:t>
            </a:r>
          </a:p>
        </p:txBody>
      </p:sp>
      <p:sp>
        <p:nvSpPr>
          <p:cNvPr id="16" name="TextBox 15">
            <a:extLst>
              <a:ext uri="{FF2B5EF4-FFF2-40B4-BE49-F238E27FC236}">
                <a16:creationId xmlns:a16="http://schemas.microsoft.com/office/drawing/2014/main" id="{91ACDE60-B3E7-42FA-95B4-CC6C0E77178E}"/>
              </a:ext>
            </a:extLst>
          </p:cNvPr>
          <p:cNvSpPr txBox="1"/>
          <p:nvPr/>
        </p:nvSpPr>
        <p:spPr bwMode="auto">
          <a:xfrm>
            <a:off x="419874" y="246272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es" sz="1400" b="1" i="0" u="none" baseline="0">
                <a:solidFill>
                  <a:schemeClr val="bg2"/>
                </a:solidFill>
                <a:ea typeface="ＭＳ Ｐゴシック" pitchFamily="34" charset="-128"/>
                <a:cs typeface="Arial" panose="020B0604020202020204" pitchFamily="34" charset="0"/>
              </a:rPr>
              <a:t>Inventario en stock</a:t>
            </a:r>
          </a:p>
          <a:p>
            <a:pPr algn="l" rtl="0">
              <a:defRPr/>
            </a:pPr>
            <a:r>
              <a:rPr lang="es" sz="1400" b="1" i="0" u="none" baseline="0">
                <a:solidFill>
                  <a:schemeClr val="accent3">
                    <a:lumMod val="50000"/>
                  </a:schemeClr>
                </a:solidFill>
                <a:ea typeface="ＭＳ Ｐゴシック" pitchFamily="34" charset="-128"/>
                <a:cs typeface="Arial" panose="020B0604020202020204" pitchFamily="34" charset="0"/>
              </a:rPr>
              <a:t>Inventario global en stock por un valor de 190 millones de dólares </a:t>
            </a:r>
            <a:r>
              <a:rPr lang="es" sz="1400" b="0" i="0" u="none" baseline="0">
                <a:solidFill>
                  <a:schemeClr val="accent3">
                    <a:lumMod val="50000"/>
                  </a:schemeClr>
                </a:solidFill>
                <a:ea typeface="ＭＳ Ｐゴシック" pitchFamily="34" charset="-128"/>
                <a:cs typeface="Arial" panose="020B0604020202020204" pitchFamily="34" charset="0"/>
              </a:rPr>
              <a:t>para apoyar a nuestros distribuidores y clientes</a:t>
            </a:r>
          </a:p>
        </p:txBody>
      </p:sp>
      <p:sp>
        <p:nvSpPr>
          <p:cNvPr id="17" name="TextBox 16">
            <a:extLst>
              <a:ext uri="{FF2B5EF4-FFF2-40B4-BE49-F238E27FC236}">
                <a16:creationId xmlns:a16="http://schemas.microsoft.com/office/drawing/2014/main" id="{BD9CD8D6-AEC7-4EC0-9047-0E90A40F6786}"/>
              </a:ext>
            </a:extLst>
          </p:cNvPr>
          <p:cNvSpPr txBox="1"/>
          <p:nvPr/>
        </p:nvSpPr>
        <p:spPr bwMode="auto">
          <a:xfrm>
            <a:off x="415985" y="3614104"/>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es" sz="1400" b="1" i="0" u="none" baseline="0">
                <a:solidFill>
                  <a:schemeClr val="bg2"/>
                </a:solidFill>
                <a:ea typeface="ＭＳ Ｐゴシック" pitchFamily="34" charset="-128"/>
                <a:cs typeface="Arial" panose="020B0604020202020204" pitchFamily="34" charset="0"/>
              </a:rPr>
              <a:t>Máquinas con soporte</a:t>
            </a:r>
          </a:p>
          <a:p>
            <a:pPr algn="l" rtl="0">
              <a:defRPr/>
            </a:pPr>
            <a:r>
              <a:rPr lang="es" sz="1400" b="0" i="0" u="none" baseline="0">
                <a:solidFill>
                  <a:schemeClr val="accent3">
                    <a:lumMod val="50000"/>
                  </a:schemeClr>
                </a:solidFill>
                <a:ea typeface="ＭＳ Ｐゴシック" pitchFamily="34" charset="-128"/>
                <a:cs typeface="Arial" panose="020B0604020202020204" pitchFamily="34" charset="0"/>
              </a:rPr>
              <a:t>Soporte a </a:t>
            </a:r>
            <a:r>
              <a:rPr lang="es" sz="1400" b="1" i="0" u="none" baseline="0">
                <a:solidFill>
                  <a:schemeClr val="accent3">
                    <a:lumMod val="50000"/>
                  </a:schemeClr>
                </a:solidFill>
                <a:ea typeface="ＭＳ Ｐゴシック" pitchFamily="34" charset="-128"/>
                <a:cs typeface="Arial" panose="020B0604020202020204" pitchFamily="34" charset="0"/>
              </a:rPr>
              <a:t>400 modelos </a:t>
            </a:r>
            <a:r>
              <a:rPr lang="es" sz="1400" b="0" i="0" u="none" baseline="0">
                <a:solidFill>
                  <a:schemeClr val="accent3">
                    <a:lumMod val="50000"/>
                  </a:schemeClr>
                </a:solidFill>
                <a:ea typeface="ＭＳ Ｐゴシック" pitchFamily="34" charset="-128"/>
                <a:cs typeface="Arial" panose="020B0604020202020204" pitchFamily="34" charset="0"/>
              </a:rPr>
              <a:t>con un </a:t>
            </a:r>
            <a:r>
              <a:rPr lang="es" sz="1400" b="1" i="0" u="none" baseline="0">
                <a:solidFill>
                  <a:schemeClr val="accent3">
                    <a:lumMod val="50000"/>
                  </a:schemeClr>
                </a:solidFill>
                <a:ea typeface="ＭＳ Ｐゴシック" pitchFamily="34" charset="-128"/>
                <a:cs typeface="Arial" panose="020B0604020202020204" pitchFamily="34" charset="0"/>
              </a:rPr>
              <a:t>tamaño de flota</a:t>
            </a:r>
            <a:r>
              <a:rPr lang="es" sz="1400" b="0" i="0" u="none" baseline="0">
                <a:solidFill>
                  <a:schemeClr val="accent3">
                    <a:lumMod val="50000"/>
                  </a:schemeClr>
                </a:solidFill>
                <a:ea typeface="ＭＳ Ｐゴシック" pitchFamily="34" charset="-128"/>
                <a:cs typeface="Arial" panose="020B0604020202020204" pitchFamily="34" charset="0"/>
              </a:rPr>
              <a:t> correspondiente </a:t>
            </a:r>
            <a:r>
              <a:rPr lang="es" sz="1400" b="1" i="0" u="none" baseline="0">
                <a:solidFill>
                  <a:schemeClr val="accent3">
                    <a:lumMod val="50000"/>
                  </a:schemeClr>
                </a:solidFill>
                <a:ea typeface="ＭＳ Ｐゴシック" pitchFamily="34" charset="-128"/>
                <a:cs typeface="Arial" panose="020B0604020202020204" pitchFamily="34" charset="0"/>
              </a:rPr>
              <a:t>de +1,5 millones de máquinas</a:t>
            </a:r>
          </a:p>
        </p:txBody>
      </p:sp>
      <p:sp>
        <p:nvSpPr>
          <p:cNvPr id="18" name="TextBox 17">
            <a:extLst>
              <a:ext uri="{FF2B5EF4-FFF2-40B4-BE49-F238E27FC236}">
                <a16:creationId xmlns:a16="http://schemas.microsoft.com/office/drawing/2014/main" id="{80F7603C-F1A8-47D4-8ACE-06AE6B5670EB}"/>
              </a:ext>
            </a:extLst>
          </p:cNvPr>
          <p:cNvSpPr txBox="1"/>
          <p:nvPr/>
        </p:nvSpPr>
        <p:spPr bwMode="auto">
          <a:xfrm>
            <a:off x="419874" y="4765481"/>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es" sz="1400" b="1" i="0" u="none" baseline="0">
                <a:solidFill>
                  <a:schemeClr val="bg2"/>
                </a:solidFill>
                <a:ea typeface="ＭＳ Ｐゴシック" pitchFamily="34" charset="-128"/>
                <a:cs typeface="Arial" panose="020B0604020202020204" pitchFamily="34" charset="0"/>
              </a:rPr>
              <a:t>Números de piezas</a:t>
            </a:r>
          </a:p>
          <a:p>
            <a:pPr algn="l" rtl="0">
              <a:defRPr/>
            </a:pPr>
            <a:r>
              <a:rPr lang="es" sz="1400" b="0" i="0" u="none" baseline="0">
                <a:solidFill>
                  <a:schemeClr val="accent3">
                    <a:lumMod val="50000"/>
                  </a:schemeClr>
                </a:solidFill>
                <a:ea typeface="ＭＳ Ｐゴシック" pitchFamily="34" charset="-128"/>
                <a:cs typeface="Arial" panose="020B0604020202020204" pitchFamily="34" charset="0"/>
              </a:rPr>
              <a:t>1,2 millones de números de piezas en el sistema, </a:t>
            </a:r>
            <a:r>
              <a:rPr lang="es" sz="1400" b="1" i="0" u="none" baseline="0">
                <a:solidFill>
                  <a:schemeClr val="accent3">
                    <a:lumMod val="50000"/>
                  </a:schemeClr>
                </a:solidFill>
                <a:ea typeface="ＭＳ Ｐゴシック" pitchFamily="34" charset="-128"/>
                <a:cs typeface="Arial" panose="020B0604020202020204" pitchFamily="34" charset="0"/>
              </a:rPr>
              <a:t>680.000 piezas activas </a:t>
            </a:r>
            <a:r>
              <a:rPr lang="es" sz="1400" b="0" i="0" u="none" baseline="0">
                <a:solidFill>
                  <a:schemeClr val="accent3">
                    <a:lumMod val="50000"/>
                  </a:schemeClr>
                </a:solidFill>
                <a:ea typeface="ＭＳ Ｐゴシック" pitchFamily="34" charset="-128"/>
                <a:cs typeface="Arial" panose="020B0604020202020204" pitchFamily="34" charset="0"/>
              </a:rPr>
              <a:t>y aprox. </a:t>
            </a:r>
            <a:r>
              <a:rPr lang="es" sz="1400" b="1" i="0" u="none" baseline="0">
                <a:solidFill>
                  <a:schemeClr val="accent3">
                    <a:lumMod val="50000"/>
                  </a:schemeClr>
                </a:solidFill>
                <a:ea typeface="ＭＳ Ｐゴシック" pitchFamily="34" charset="-128"/>
                <a:cs typeface="Arial" panose="020B0604020202020204" pitchFamily="34" charset="0"/>
              </a:rPr>
              <a:t>170.000 piezas exclusivas en stock </a:t>
            </a:r>
          </a:p>
        </p:txBody>
      </p:sp>
      <p:sp>
        <p:nvSpPr>
          <p:cNvPr id="19" name="TextBox 18">
            <a:extLst>
              <a:ext uri="{FF2B5EF4-FFF2-40B4-BE49-F238E27FC236}">
                <a16:creationId xmlns:a16="http://schemas.microsoft.com/office/drawing/2014/main" id="{2C70DF80-2FB1-419D-8FFC-3C955DE2ED3B}"/>
              </a:ext>
            </a:extLst>
          </p:cNvPr>
          <p:cNvSpPr txBox="1"/>
          <p:nvPr/>
        </p:nvSpPr>
        <p:spPr bwMode="auto">
          <a:xfrm>
            <a:off x="6145219" y="1311350"/>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es" sz="1400" b="1">
                <a:solidFill>
                  <a:schemeClr val="bg2"/>
                </a:solidFill>
                <a:ea typeface="ＭＳ Ｐゴシック" pitchFamily="34" charset="-128"/>
                <a:cs typeface="Arial" panose="020B0604020202020204" pitchFamily="34" charset="0"/>
              </a:rPr>
              <a:t>Almacenes para recambios</a:t>
            </a:r>
            <a:br>
              <a:rPr lang="es" sz="1400">
                <a:solidFill>
                  <a:srgbClr val="C00000"/>
                </a:solidFill>
                <a:ea typeface="ＭＳ Ｐゴシック" pitchFamily="34" charset="-128"/>
              </a:rPr>
            </a:br>
            <a:r>
              <a:rPr lang="es" sz="1400" b="1">
                <a:solidFill>
                  <a:schemeClr val="accent3">
                    <a:lumMod val="50000"/>
                  </a:schemeClr>
                </a:solidFill>
                <a:ea typeface="ＭＳ Ｐゴシック" pitchFamily="34" charset="-128"/>
                <a:cs typeface="Arial" panose="020B0604020202020204" pitchFamily="34" charset="0"/>
              </a:rPr>
              <a:t>33 almacenes</a:t>
            </a:r>
            <a:r>
              <a:rPr lang="es" sz="1400" b="1" i="0" u="none" baseline="0">
                <a:solidFill>
                  <a:schemeClr val="accent3">
                    <a:lumMod val="50000"/>
                  </a:schemeClr>
                </a:solidFill>
                <a:latin typeface="ＭＳ Ｐゴシック" pitchFamily="34" charset="-128"/>
                <a:ea typeface="ＭＳ Ｐゴシック" pitchFamily="34" charset="-128"/>
                <a:cs typeface="ＭＳ Ｐゴシック" pitchFamily="34" charset="-128"/>
              </a:rPr>
              <a:t> </a:t>
            </a:r>
            <a:r>
              <a:rPr lang="es" sz="1400">
                <a:solidFill>
                  <a:schemeClr val="accent3">
                    <a:lumMod val="50000"/>
                  </a:schemeClr>
                </a:solidFill>
                <a:ea typeface="ＭＳ Ｐゴシック" pitchFamily="34" charset="-128"/>
                <a:cs typeface="Arial" panose="020B0604020202020204" pitchFamily="34" charset="0"/>
              </a:rPr>
              <a:t>propios y de terceros</a:t>
            </a:r>
            <a:r>
              <a:rPr lang="es" sz="1400" b="0" i="0" u="none" baseline="0">
                <a:solidFill>
                  <a:schemeClr val="accent3">
                    <a:lumMod val="50000"/>
                  </a:schemeClr>
                </a:solidFill>
                <a:latin typeface="ＭＳ Ｐゴシック" pitchFamily="34" charset="-128"/>
                <a:ea typeface="ＭＳ Ｐゴシック" pitchFamily="34" charset="-128"/>
                <a:cs typeface="ＭＳ Ｐゴシック" pitchFamily="34" charset="-128"/>
              </a:rPr>
              <a:t> </a:t>
            </a:r>
            <a:r>
              <a:rPr lang="es" sz="1400">
                <a:solidFill>
                  <a:schemeClr val="accent3">
                    <a:lumMod val="50000"/>
                  </a:schemeClr>
                </a:solidFill>
                <a:ea typeface="ＭＳ Ｐゴシック" pitchFamily="34" charset="-128"/>
                <a:cs typeface="Arial" panose="020B0604020202020204" pitchFamily="34" charset="0"/>
              </a:rPr>
              <a:t>en todo el mundo con un</a:t>
            </a:r>
            <a:r>
              <a:rPr lang="es" sz="1400" b="1">
                <a:solidFill>
                  <a:schemeClr val="accent3">
                    <a:lumMod val="50000"/>
                  </a:schemeClr>
                </a:solidFill>
                <a:ea typeface="ＭＳ Ｐゴシック" pitchFamily="34" charset="-128"/>
                <a:cs typeface="Arial" panose="020B0604020202020204" pitchFamily="34" charset="0"/>
              </a:rPr>
              <a:t> espacio de aprox. 90.000 metros cuadrados</a:t>
            </a:r>
            <a:r>
              <a:rPr lang="es" sz="1400" b="1" i="0" u="none" baseline="0">
                <a:solidFill>
                  <a:schemeClr val="accent3">
                    <a:lumMod val="50000"/>
                  </a:schemeClr>
                </a:solidFill>
                <a:latin typeface="ＭＳ Ｐゴシック" pitchFamily="34" charset="-128"/>
                <a:ea typeface="ＭＳ Ｐゴシック" pitchFamily="34" charset="-128"/>
                <a:cs typeface="ＭＳ Ｐゴシック" pitchFamily="34" charset="-128"/>
              </a:rPr>
              <a:t> </a:t>
            </a:r>
          </a:p>
        </p:txBody>
      </p:sp>
      <p:sp>
        <p:nvSpPr>
          <p:cNvPr id="20" name="TextBox 19">
            <a:extLst>
              <a:ext uri="{FF2B5EF4-FFF2-40B4-BE49-F238E27FC236}">
                <a16:creationId xmlns:a16="http://schemas.microsoft.com/office/drawing/2014/main" id="{625BA27E-388D-4748-88FF-57D6BFAEB54C}"/>
              </a:ext>
            </a:extLst>
          </p:cNvPr>
          <p:cNvSpPr txBox="1"/>
          <p:nvPr/>
        </p:nvSpPr>
        <p:spPr bwMode="auto">
          <a:xfrm>
            <a:off x="6146981" y="2462726"/>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es" sz="1400" b="1" dirty="0">
                <a:solidFill>
                  <a:schemeClr val="bg2"/>
                </a:solidFill>
                <a:ea typeface="ＭＳ Ｐゴシック"/>
                <a:cs typeface="Arial"/>
              </a:rPr>
              <a:t>Puntos de entrega</a:t>
            </a:r>
          </a:p>
          <a:p>
            <a:pPr>
              <a:defRPr/>
            </a:pPr>
            <a:r>
              <a:rPr lang="es" sz="1400" dirty="0">
                <a:solidFill>
                  <a:schemeClr val="accent3">
                    <a:lumMod val="50000"/>
                  </a:schemeClr>
                </a:solidFill>
                <a:ea typeface="ＭＳ Ｐゴシック"/>
                <a:cs typeface="Arial"/>
              </a:rPr>
              <a:t>Apoyo a </a:t>
            </a:r>
            <a:r>
              <a:rPr lang="es" sz="1400" b="1" dirty="0">
                <a:solidFill>
                  <a:schemeClr val="accent3">
                    <a:lumMod val="50000"/>
                  </a:schemeClr>
                </a:solidFill>
                <a:ea typeface="ＭＳ Ｐゴシック"/>
                <a:cs typeface="Arial"/>
              </a:rPr>
              <a:t>10.000 socios de canal y clientes finales</a:t>
            </a:r>
            <a:r>
              <a:rPr lang="es" sz="1400" b="1" i="0" u="none" baseline="0" dirty="0">
                <a:solidFill>
                  <a:schemeClr val="accent3">
                    <a:lumMod val="50000"/>
                  </a:schemeClr>
                </a:solidFill>
                <a:latin typeface="ＭＳ Ｐゴシック"/>
                <a:ea typeface="ＭＳ Ｐゴシック"/>
                <a:cs typeface="ＭＳ Ｐゴシック" pitchFamily="34" charset="-128"/>
              </a:rPr>
              <a:t> </a:t>
            </a:r>
            <a:endParaRPr lang="es" sz="1400" b="1" dirty="0">
              <a:solidFill>
                <a:schemeClr val="accent3">
                  <a:lumMod val="50000"/>
                </a:schemeClr>
              </a:solidFill>
              <a:latin typeface="ＭＳ Ｐゴシック"/>
              <a:ea typeface="ＭＳ Ｐゴシック"/>
              <a:cs typeface="Arial" panose="020B0604020202020204" pitchFamily="34" charset="0"/>
            </a:endParaRPr>
          </a:p>
          <a:p>
            <a:pPr algn="l">
              <a:defRPr/>
            </a:pPr>
            <a:r>
              <a:rPr lang="es" sz="1400" dirty="0">
                <a:solidFill>
                  <a:schemeClr val="accent3">
                    <a:lumMod val="50000"/>
                  </a:schemeClr>
                </a:solidFill>
                <a:ea typeface="ＭＳ Ｐゴシック"/>
                <a:cs typeface="Arial"/>
              </a:rPr>
              <a:t>en más de 170 países</a:t>
            </a:r>
            <a:endParaRPr lang="es" sz="1400">
              <a:solidFill>
                <a:schemeClr val="accent3">
                  <a:lumMod val="50000"/>
                </a:schemeClr>
              </a:solidFill>
              <a:ea typeface="ＭＳ Ｐゴシック"/>
              <a:cs typeface="Arial"/>
            </a:endParaRPr>
          </a:p>
        </p:txBody>
      </p:sp>
      <p:sp>
        <p:nvSpPr>
          <p:cNvPr id="21" name="TextBox 20">
            <a:extLst>
              <a:ext uri="{FF2B5EF4-FFF2-40B4-BE49-F238E27FC236}">
                <a16:creationId xmlns:a16="http://schemas.microsoft.com/office/drawing/2014/main" id="{3D369AFF-E249-4CAB-8DC7-C1CCF977F7C4}"/>
              </a:ext>
            </a:extLst>
          </p:cNvPr>
          <p:cNvSpPr txBox="1"/>
          <p:nvPr/>
        </p:nvSpPr>
        <p:spPr bwMode="auto">
          <a:xfrm>
            <a:off x="6146761" y="3614102"/>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es" sz="1400" b="1" dirty="0">
                <a:solidFill>
                  <a:schemeClr val="bg2"/>
                </a:solidFill>
                <a:ea typeface="ＭＳ Ｐゴシック"/>
                <a:cs typeface="Arial"/>
              </a:rPr>
              <a:t>Proveedores</a:t>
            </a:r>
          </a:p>
          <a:p>
            <a:pPr algn="l" rtl="0">
              <a:defRPr/>
            </a:pPr>
            <a:r>
              <a:rPr lang="es" sz="1400">
                <a:solidFill>
                  <a:schemeClr val="accent3">
                    <a:lumMod val="50000"/>
                  </a:schemeClr>
                </a:solidFill>
                <a:ea typeface="ＭＳ Ｐゴシック"/>
                <a:cs typeface="Arial"/>
              </a:rPr>
              <a:t>Abastecimiento a través de</a:t>
            </a:r>
            <a:r>
              <a:rPr lang="es" sz="1400" b="0" i="0" u="none" baseline="0">
                <a:solidFill>
                  <a:schemeClr val="accent3">
                    <a:lumMod val="50000"/>
                  </a:schemeClr>
                </a:solidFill>
                <a:latin typeface="ＭＳ Ｐゴシック" pitchFamily="34" charset="-128"/>
                <a:ea typeface="ＭＳ Ｐゴシック" pitchFamily="34" charset="-128"/>
                <a:cs typeface="ＭＳ Ｐゴシック" pitchFamily="34" charset="-128"/>
              </a:rPr>
              <a:t> </a:t>
            </a:r>
            <a:r>
              <a:rPr lang="es" sz="1400" b="1">
                <a:solidFill>
                  <a:schemeClr val="accent3">
                    <a:lumMod val="50000"/>
                  </a:schemeClr>
                </a:solidFill>
                <a:ea typeface="ＭＳ Ｐゴシック"/>
                <a:cs typeface="Arial"/>
              </a:rPr>
              <a:t>2615 proveedores activos en 2021</a:t>
            </a:r>
            <a:r>
              <a:rPr lang="es" sz="1400" b="1" i="0" u="none" baseline="0">
                <a:solidFill>
                  <a:schemeClr val="accent3">
                    <a:lumMod val="50000"/>
                  </a:schemeClr>
                </a:solidFill>
                <a:latin typeface="ＭＳ Ｐゴシック" pitchFamily="34" charset="-128"/>
                <a:ea typeface="ＭＳ Ｐゴシック" pitchFamily="34" charset="-128"/>
                <a:cs typeface="ＭＳ Ｐゴシック" pitchFamily="34" charset="-128"/>
              </a:rPr>
              <a:t> </a:t>
            </a:r>
            <a:r>
              <a:rPr lang="es" sz="1400">
                <a:solidFill>
                  <a:schemeClr val="accent3">
                    <a:lumMod val="50000"/>
                  </a:schemeClr>
                </a:solidFill>
                <a:ea typeface="ＭＳ Ｐゴシック"/>
                <a:cs typeface="Arial"/>
              </a:rPr>
              <a:t>gestionados por una organización global de compra de recambios </a:t>
            </a:r>
          </a:p>
        </p:txBody>
      </p:sp>
      <p:sp>
        <p:nvSpPr>
          <p:cNvPr id="22" name="TextBox 21">
            <a:extLst>
              <a:ext uri="{FF2B5EF4-FFF2-40B4-BE49-F238E27FC236}">
                <a16:creationId xmlns:a16="http://schemas.microsoft.com/office/drawing/2014/main" id="{D8CF4ECE-E6DF-4B95-BBEE-813766471366}"/>
              </a:ext>
            </a:extLst>
          </p:cNvPr>
          <p:cNvSpPr txBox="1"/>
          <p:nvPr/>
        </p:nvSpPr>
        <p:spPr bwMode="auto">
          <a:xfrm>
            <a:off x="6146761" y="476339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es" sz="1400" b="1">
                <a:solidFill>
                  <a:schemeClr val="bg2"/>
                </a:solidFill>
                <a:ea typeface="ＭＳ Ｐゴシック"/>
                <a:cs typeface="Arial"/>
              </a:rPr>
              <a:t>Entregas </a:t>
            </a:r>
            <a:br>
              <a:rPr lang="es" sz="1400">
                <a:solidFill>
                  <a:srgbClr val="C00000"/>
                </a:solidFill>
                <a:ea typeface="ＭＳ Ｐゴシック" pitchFamily="34" charset="-128"/>
              </a:rPr>
            </a:br>
            <a:r>
              <a:rPr lang="es" sz="1400">
                <a:solidFill>
                  <a:schemeClr val="accent3">
                    <a:lumMod val="50000"/>
                  </a:schemeClr>
                </a:solidFill>
                <a:ea typeface="ＭＳ Ｐゴシック"/>
                <a:cs typeface="Arial"/>
              </a:rPr>
              <a:t>Entrega anual de</a:t>
            </a:r>
            <a:r>
              <a:rPr lang="es" sz="1400" b="0" i="0" u="none" baseline="0">
                <a:solidFill>
                  <a:schemeClr val="accent3">
                    <a:lumMod val="50000"/>
                  </a:schemeClr>
                </a:solidFill>
                <a:latin typeface="ＭＳ Ｐゴシック" pitchFamily="34" charset="-128"/>
                <a:ea typeface="ＭＳ Ｐゴシック" pitchFamily="34" charset="-128"/>
                <a:cs typeface="ＭＳ Ｐゴシック" pitchFamily="34" charset="-128"/>
              </a:rPr>
              <a:t> </a:t>
            </a:r>
            <a:r>
              <a:rPr lang="es" sz="1400" b="1">
                <a:solidFill>
                  <a:schemeClr val="accent3">
                    <a:lumMod val="50000"/>
                  </a:schemeClr>
                </a:solidFill>
                <a:ea typeface="ＭＳ Ｐゴシック"/>
                <a:cs typeface="Arial"/>
              </a:rPr>
              <a:t>2,5 millones de pedidos</a:t>
            </a:r>
            <a:r>
              <a:rPr lang="es" sz="1400" b="1" i="0" u="none" baseline="0">
                <a:solidFill>
                  <a:schemeClr val="accent3">
                    <a:lumMod val="50000"/>
                  </a:schemeClr>
                </a:solidFill>
                <a:latin typeface="ＭＳ Ｐゴシック" pitchFamily="34" charset="-128"/>
                <a:ea typeface="ＭＳ Ｐゴシック" pitchFamily="34" charset="-128"/>
                <a:cs typeface="ＭＳ Ｐゴシック" pitchFamily="34" charset="-128"/>
              </a:rPr>
              <a:t> </a:t>
            </a:r>
            <a:r>
              <a:rPr lang="es" sz="1400">
                <a:solidFill>
                  <a:schemeClr val="accent3">
                    <a:lumMod val="50000"/>
                  </a:schemeClr>
                </a:solidFill>
                <a:ea typeface="ＭＳ Ｐゴシック"/>
                <a:cs typeface="Arial"/>
              </a:rPr>
              <a:t>(aprox. 29.000 toneladas entregadas) </a:t>
            </a:r>
          </a:p>
        </p:txBody>
      </p:sp>
      <p:sp>
        <p:nvSpPr>
          <p:cNvPr id="5" name="AutoShape 4">
            <a:extLst>
              <a:ext uri="{FF2B5EF4-FFF2-40B4-BE49-F238E27FC236}">
                <a16:creationId xmlns:a16="http://schemas.microsoft.com/office/drawing/2014/main" id="{5DE4E937-127F-4395-AD03-F1D83D810037}"/>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
          </a:p>
        </p:txBody>
      </p:sp>
      <p:pic>
        <p:nvPicPr>
          <p:cNvPr id="34" name="Graphic 33">
            <a:extLst>
              <a:ext uri="{FF2B5EF4-FFF2-40B4-BE49-F238E27FC236}">
                <a16:creationId xmlns:a16="http://schemas.microsoft.com/office/drawing/2014/main" id="{C12668D8-A943-47E8-B174-CE260D4EAF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0732" y="4938857"/>
            <a:ext cx="678419" cy="678419"/>
          </a:xfrm>
          <a:prstGeom prst="rect">
            <a:avLst/>
          </a:prstGeom>
        </p:spPr>
      </p:pic>
      <p:pic>
        <p:nvPicPr>
          <p:cNvPr id="36" name="Graphic 35">
            <a:extLst>
              <a:ext uri="{FF2B5EF4-FFF2-40B4-BE49-F238E27FC236}">
                <a16:creationId xmlns:a16="http://schemas.microsoft.com/office/drawing/2014/main" id="{20C123FD-D5BD-42E4-8B56-E5624FAC2E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38977" y="4964808"/>
            <a:ext cx="677424" cy="677424"/>
          </a:xfrm>
          <a:prstGeom prst="rect">
            <a:avLst/>
          </a:prstGeom>
        </p:spPr>
      </p:pic>
      <p:pic>
        <p:nvPicPr>
          <p:cNvPr id="39" name="Graphic 38">
            <a:extLst>
              <a:ext uri="{FF2B5EF4-FFF2-40B4-BE49-F238E27FC236}">
                <a16:creationId xmlns:a16="http://schemas.microsoft.com/office/drawing/2014/main" id="{7AE2FB07-A52C-4E22-B7D7-E3ACB0AFD68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70732" y="1497671"/>
            <a:ext cx="652532" cy="652532"/>
          </a:xfrm>
          <a:prstGeom prst="rect">
            <a:avLst/>
          </a:prstGeom>
        </p:spPr>
      </p:pic>
      <p:pic>
        <p:nvPicPr>
          <p:cNvPr id="41" name="Graphic 40">
            <a:extLst>
              <a:ext uri="{FF2B5EF4-FFF2-40B4-BE49-F238E27FC236}">
                <a16:creationId xmlns:a16="http://schemas.microsoft.com/office/drawing/2014/main" id="{DAED0A5E-5589-498A-9BE1-5F758930C9E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283590" y="2607252"/>
            <a:ext cx="735593" cy="703259"/>
          </a:xfrm>
          <a:prstGeom prst="rect">
            <a:avLst/>
          </a:prstGeom>
        </p:spPr>
      </p:pic>
      <p:pic>
        <p:nvPicPr>
          <p:cNvPr id="44" name="Graphic 43">
            <a:extLst>
              <a:ext uri="{FF2B5EF4-FFF2-40B4-BE49-F238E27FC236}">
                <a16:creationId xmlns:a16="http://schemas.microsoft.com/office/drawing/2014/main" id="{C896C265-0FEC-4B7E-B1A9-3F996381A6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70732" y="3772928"/>
            <a:ext cx="723979" cy="707524"/>
          </a:xfrm>
          <a:prstGeom prst="rect">
            <a:avLst/>
          </a:prstGeom>
        </p:spPr>
      </p:pic>
      <p:pic>
        <p:nvPicPr>
          <p:cNvPr id="46" name="Graphic 45">
            <a:extLst>
              <a:ext uri="{FF2B5EF4-FFF2-40B4-BE49-F238E27FC236}">
                <a16:creationId xmlns:a16="http://schemas.microsoft.com/office/drawing/2014/main" id="{0171FEEA-4BB2-4202-BF15-94264544CF8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302479" y="1484815"/>
            <a:ext cx="713922" cy="689584"/>
          </a:xfrm>
          <a:prstGeom prst="rect">
            <a:avLst/>
          </a:prstGeom>
        </p:spPr>
      </p:pic>
      <p:pic>
        <p:nvPicPr>
          <p:cNvPr id="24" name="Picture 6">
            <a:extLst>
              <a:ext uri="{FF2B5EF4-FFF2-40B4-BE49-F238E27FC236}">
                <a16:creationId xmlns:a16="http://schemas.microsoft.com/office/drawing/2014/main" id="{881216D3-511F-4267-947E-F83A71405F1A}"/>
              </a:ext>
            </a:extLst>
          </p:cNvPr>
          <p:cNvPicPr>
            <a:picLocks noChangeAspect="1" noChangeArrowheads="1"/>
          </p:cNvPicPr>
          <p:nvPr/>
        </p:nvPicPr>
        <p:blipFill>
          <a:blip r:embed="rId14">
            <a:extLst>
              <a:ext uri="{96DAC541-7B7A-43D3-8B79-37D633B846F1}">
                <asvg:svgBlip xmlns:asvg="http://schemas.microsoft.com/office/drawing/2016/SVG/main" r:embed="rId15"/>
              </a:ext>
            </a:extLst>
          </a:blip>
          <a:srcRect/>
          <a:stretch/>
        </p:blipFill>
        <p:spPr bwMode="auto">
          <a:xfrm>
            <a:off x="485961" y="2527330"/>
            <a:ext cx="847960" cy="847960"/>
          </a:xfrm>
          <a:prstGeom prst="rect">
            <a:avLst/>
          </a:prstGeom>
          <a:extLst>
            <a:ext uri="{909E8E84-426E-40DD-AFC4-6F175D3DCCD1}">
              <a14:hiddenFill xmlns:a14="http://schemas.microsoft.com/office/drawing/2010/main">
                <a:solidFill>
                  <a:srgbClr val="FFFFFF"/>
                </a:solidFill>
              </a14:hiddenFill>
            </a:ext>
          </a:extLst>
        </p:spPr>
      </p:pic>
      <p:pic>
        <p:nvPicPr>
          <p:cNvPr id="48" name="Graphic 47">
            <a:extLst>
              <a:ext uri="{FF2B5EF4-FFF2-40B4-BE49-F238E27FC236}">
                <a16:creationId xmlns:a16="http://schemas.microsoft.com/office/drawing/2014/main" id="{6ADDE01E-F8F1-4F2F-95C8-51B5AD18CDD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283590" y="3732589"/>
            <a:ext cx="788197" cy="788197"/>
          </a:xfrm>
          <a:prstGeom prst="rect">
            <a:avLst/>
          </a:prstGeom>
        </p:spPr>
      </p:pic>
      <p:sp>
        <p:nvSpPr>
          <p:cNvPr id="23" name="Slide Number Placeholder 5">
            <a:extLst>
              <a:ext uri="{FF2B5EF4-FFF2-40B4-BE49-F238E27FC236}">
                <a16:creationId xmlns:a16="http://schemas.microsoft.com/office/drawing/2014/main" id="{BAFADD34-91EE-1945-8D07-D310A63314D5}"/>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729299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pPr algn="l" rtl="0"/>
            <a:r>
              <a:rPr lang="es" b="1" i="0" u="none" baseline="0"/>
              <a:t>Almacenes</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algn="l" defTabSz="914303" rtl="0"/>
            <a:r>
              <a:rPr lang="es" sz="2000" b="1" i="0" u="none" baseline="0"/>
              <a:t>Ubicaciones globales</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95108" y="1325272"/>
            <a:ext cx="2366682" cy="3780522"/>
          </a:xfrm>
          <a:prstGeom prst="rect">
            <a:avLst/>
          </a:prstGeom>
        </p:spPr>
        <p:txBody>
          <a:bodyPr wrap="square" lIns="0" tIns="0" rIns="0" bIns="0">
            <a:spAutoFit/>
          </a:bodyPr>
          <a:lstStyle/>
          <a:p>
            <a:pPr algn="l" rtl="0">
              <a:spcBef>
                <a:spcPts val="1000"/>
              </a:spcBef>
              <a:buFont typeface="Arial" panose="020B0604020202020204" pitchFamily="34" charset="0"/>
            </a:pPr>
            <a:r>
              <a:rPr lang="es" b="1" i="0" u="none" baseline="0" dirty="0">
                <a:solidFill>
                  <a:schemeClr val="accent3">
                    <a:lumMod val="50000"/>
                  </a:schemeClr>
                </a:solidFill>
              </a:rPr>
              <a:t>Entregamos anualmente:</a:t>
            </a:r>
          </a:p>
          <a:p>
            <a:pPr algn="l" rtl="0">
              <a:spcBef>
                <a:spcPts val="1000"/>
              </a:spcBef>
              <a:buFont typeface="Arial" panose="020B0604020202020204" pitchFamily="34" charset="0"/>
            </a:pPr>
            <a:endParaRPr lang="es" sz="600" b="1" dirty="0">
              <a:solidFill>
                <a:schemeClr val="accent3">
                  <a:lumMod val="50000"/>
                </a:schemeClr>
              </a:solidFill>
            </a:endParaRP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es" sz="2000" b="0" i="0" u="none" baseline="0" dirty="0">
                <a:solidFill>
                  <a:schemeClr val="accent3">
                    <a:lumMod val="50000"/>
                  </a:schemeClr>
                </a:solidFill>
              </a:rPr>
              <a:t>Más de 2,5 millones de pedidos</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es" sz="2000" b="0" i="0" u="none" baseline="0" dirty="0">
                <a:solidFill>
                  <a:schemeClr val="accent3">
                    <a:lumMod val="50000"/>
                  </a:schemeClr>
                </a:solidFill>
              </a:rPr>
              <a:t>33 almacenes </a:t>
            </a:r>
            <a:br>
              <a:rPr lang="es" sz="2000" dirty="0">
                <a:solidFill>
                  <a:schemeClr val="accent3">
                    <a:lumMod val="50000"/>
                  </a:schemeClr>
                </a:solidFill>
              </a:rPr>
            </a:br>
            <a:r>
              <a:rPr lang="es" sz="2000" b="0" i="0" u="none" baseline="0" dirty="0">
                <a:solidFill>
                  <a:schemeClr val="accent3">
                    <a:lumMod val="50000"/>
                  </a:schemeClr>
                </a:solidFill>
              </a:rPr>
              <a:t>con más de</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es" sz="2000" b="0" i="0" u="none" baseline="0" dirty="0">
                <a:solidFill>
                  <a:schemeClr val="accent3">
                    <a:lumMod val="50000"/>
                  </a:schemeClr>
                </a:solidFill>
              </a:rPr>
              <a:t>90.000 m</a:t>
            </a:r>
            <a:r>
              <a:rPr lang="es" sz="2000" b="0" i="0" u="none" baseline="30000" dirty="0">
                <a:solidFill>
                  <a:schemeClr val="accent3">
                    <a:lumMod val="50000"/>
                  </a:schemeClr>
                </a:solidFill>
              </a:rPr>
              <a:t>2</a:t>
            </a:r>
            <a:r>
              <a:rPr lang="es" sz="2000" b="0" i="0" u="none" baseline="0" dirty="0">
                <a:solidFill>
                  <a:schemeClr val="accent3">
                    <a:lumMod val="50000"/>
                  </a:schemeClr>
                </a:solidFill>
              </a:rPr>
              <a:t> de lugar de almacenamiento</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es" sz="2000" b="0" i="0" u="none" baseline="0" dirty="0">
                <a:solidFill>
                  <a:schemeClr val="accent3">
                    <a:lumMod val="50000"/>
                  </a:schemeClr>
                </a:solidFill>
              </a:rPr>
              <a:t>170.000 </a:t>
            </a:r>
            <a:br>
              <a:rPr lang="es" sz="2000" dirty="0">
                <a:solidFill>
                  <a:schemeClr val="accent3">
                    <a:lumMod val="50000"/>
                  </a:schemeClr>
                </a:solidFill>
              </a:rPr>
            </a:br>
            <a:r>
              <a:rPr lang="es" sz="2000" b="0" i="0" u="none" baseline="0" dirty="0">
                <a:solidFill>
                  <a:schemeClr val="accent3">
                    <a:lumMod val="50000"/>
                  </a:schemeClr>
                </a:solidFill>
              </a:rPr>
              <a:t>piezas exclusivas</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196131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354294"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053667"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354294"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pPr algn="l" rtl="0"/>
            <a:r>
              <a:rPr lang="es" b="1" i="0" u="none" baseline="0"/>
              <a:t>55 años de calidad: La Historia de Genie</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350519"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69880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76239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0031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85338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0645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295951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1258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05050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65626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031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55013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2020</a:t>
            </a:r>
            <a:endParaRPr kumimoji="0" lang="e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13062"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13759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24373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03146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792533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1919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29680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19066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08453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697839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87226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76613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2016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539254"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491129"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428015"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364900"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324271"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276146"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20526"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73306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16490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54368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66995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0179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291179"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48056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05543"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0957418"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657299" y="3222050"/>
            <a:ext cx="1382723"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Genie fue fundada </a:t>
            </a:r>
            <a:br>
              <a:rPr kumimoji="0" lang="es" sz="1200" b="1" u="none" strike="noStrike" kern="1200" cap="none" spc="0" normalizeH="0" baseline="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es"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en un garaje de Seattle por Bud Bushnell</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67245" y="3984143"/>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651183"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es"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539254"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3933097"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13859"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es"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177347"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La primera plataforma articulada Z de Genie propone un nuevo estándar </a:t>
            </a:r>
            <a:br>
              <a:rPr lang="es" sz="1200" b="1" dirty="0">
                <a:solidFill>
                  <a:schemeClr val="accent3">
                    <a:lumMod val="50000"/>
                  </a:schemeClr>
                </a:solidFill>
                <a:latin typeface="Arial" panose="020B0604020202020204" pitchFamily="34" charset="0"/>
                <a:cs typeface="Arial" panose="020B0604020202020204" pitchFamily="34" charset="0"/>
              </a:rPr>
            </a:b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elevando por encima de obstáculos </a:t>
            </a:r>
            <a:endParaRPr kumimoji="0" lang="e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4974931" y="3839306"/>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164774"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493760"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es"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4037924" y="3222050"/>
            <a:ext cx="2250193"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Respondiendo a las opiniones de los clientes, Genie presenta su primera plataforma de tijera</a:t>
            </a:r>
            <a:endParaRPr kumimoji="0" lang="e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11977"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es" sz="2400" b="1" i="0" u="none" baseline="0">
                <a:solidFill>
                  <a:srgbClr val="D2171E"/>
                </a:solidFill>
                <a:latin typeface="Arial" panose="020B0604020202020204" pitchFamily="34" charset="0"/>
                <a:ea typeface="Arial" panose="020B0604020202020204" pitchFamily="34" charset="0"/>
                <a:cs typeface="Arial" panose="020B0604020202020204" pitchFamily="34" charset="0"/>
              </a:rPr>
              <a:t>2001</a:t>
            </a:r>
          </a:p>
        </p:txBody>
      </p:sp>
      <p:sp>
        <p:nvSpPr>
          <p:cNvPr id="174" name="Rectangle 173">
            <a:extLst>
              <a:ext uri="{FF2B5EF4-FFF2-40B4-BE49-F238E27FC236}">
                <a16:creationId xmlns:a16="http://schemas.microsoft.com/office/drawing/2014/main" id="{11F176D5-1138-FB4D-B984-BF5344610836}"/>
              </a:ext>
            </a:extLst>
          </p:cNvPr>
          <p:cNvSpPr/>
          <p:nvPr/>
        </p:nvSpPr>
        <p:spPr>
          <a:xfrm>
            <a:off x="5024706"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es"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Genie se une al equipo de Terex </a:t>
            </a:r>
            <a:br>
              <a:rPr lang="es" sz="1200" b="1">
                <a:solidFill>
                  <a:schemeClr val="accent3">
                    <a:lumMod val="50000"/>
                  </a:schemeClr>
                </a:solidFill>
                <a:latin typeface="Arial" panose="020B0604020202020204" pitchFamily="34" charset="0"/>
                <a:cs typeface="Arial" panose="020B0604020202020204" pitchFamily="34" charset="0"/>
              </a:rPr>
            </a:br>
            <a:r>
              <a:rPr lang="es"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tras su adquisición</a:t>
            </a:r>
            <a:endParaRPr kumimoji="0" lang="e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255476" y="5605156"/>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350519"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772052"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860241"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49451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2025</a:t>
            </a:r>
            <a:endParaRPr kumimoji="0" lang="e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441320" y="4963021"/>
            <a:ext cx="3304628"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es"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Representando mucho más que un simple slogan de marketing, Genie introduce un cambio muy intencionado para transmitir mejor la promesa que la marca hace a sus clientes: la promesa de ofrecer calidad en todo lo que hace</a:t>
            </a:r>
            <a:endParaRPr kumimoji="0" lang="e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00276"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350518"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763971" y="3222049"/>
            <a:ext cx="2786157"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l" rtl="0">
              <a:defRPr/>
            </a:pP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El compromiso de Genie con la calidad conduce a un crecimiento global y al nombramiento de </a:t>
            </a:r>
            <a:br>
              <a:rPr lang="es" sz="1200" b="1" dirty="0">
                <a:solidFill>
                  <a:schemeClr val="accent3">
                    <a:lumMod val="50000"/>
                  </a:schemeClr>
                </a:solidFill>
                <a:latin typeface="Arial" panose="020B0604020202020204" pitchFamily="34" charset="0"/>
                <a:cs typeface="Arial" panose="020B0604020202020204" pitchFamily="34" charset="0"/>
              </a:rPr>
            </a:br>
            <a:r>
              <a:rPr lang="es"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«Mayor fabricante de plataformas elevadoras del mundo»</a:t>
            </a:r>
            <a:endParaRPr kumimoji="0" lang="e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232385"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es" sz="2400" b="1" i="0" u="none" baseline="0">
                <a:solidFill>
                  <a:schemeClr val="accent5"/>
                </a:solidFill>
                <a:latin typeface="Arial" panose="020B0604020202020204" pitchFamily="34" charset="0"/>
                <a:ea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763970"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es" sz="2400" b="1" i="0" u="none" baseline="0">
                <a:solidFill>
                  <a:schemeClr val="accent2"/>
                </a:solidFill>
                <a:latin typeface="Arial" panose="020B0604020202020204" pitchFamily="34" charset="0"/>
                <a:ea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641116"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82867"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0391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4933850" y="2026803"/>
            <a:ext cx="2773875" cy="492443"/>
          </a:xfrm>
        </p:spPr>
        <p:txBody>
          <a:bodyPr wrap="square" lIns="0" tIns="0" rIns="0" bIns="0">
            <a:spAutoFit/>
          </a:bodyPr>
          <a:lstStyle/>
          <a:p>
            <a:pPr algn="l" rtl="0"/>
            <a:r>
              <a:rPr lang="es" sz="3200" b="1" i="0" u="none" baseline="0">
                <a:solidFill>
                  <a:schemeClr val="bg2"/>
                </a:solidFill>
              </a:rPr>
              <a:t>desde 1966.</a:t>
            </a:r>
            <a:endParaRPr lang="es" sz="3200" dirty="0">
              <a:solidFill>
                <a:schemeClr val="bg2"/>
              </a:solidFill>
            </a:endParaRP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es"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a:xfrm>
            <a:off x="350204" y="251251"/>
            <a:ext cx="11841481" cy="640080"/>
          </a:xfrm>
        </p:spPr>
        <p:txBody>
          <a:bodyPr lIns="0" tIns="0" rIns="0" bIns="0"/>
          <a:lstStyle/>
          <a:p>
            <a:pPr algn="l" rtl="0"/>
            <a:r>
              <a:rPr lang="es" b="1" i="0" u="none" baseline="0"/>
              <a:t>Acerca de Genie </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pPr algn="l" rtl="0"/>
            <a:r>
              <a:rPr lang="es" b="1" i="0" u="none" baseline="0"/>
              <a:t>Nuestro origen en la calidad  </a:t>
            </a:r>
          </a:p>
        </p:txBody>
      </p:sp>
      <p:pic>
        <p:nvPicPr>
          <p:cNvPr id="6" name="Picture 5">
            <a:extLst>
              <a:ext uri="{FF2B5EF4-FFF2-40B4-BE49-F238E27FC236}">
                <a16:creationId xmlns:a16="http://schemas.microsoft.com/office/drawing/2014/main" id="{5AE739B9-AD1C-4249-AEC6-D4D8929F9730}"/>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8699685" y="0"/>
            <a:ext cx="3492000" cy="6048000"/>
          </a:xfrm>
          <a:prstGeom prst="rect">
            <a:avLst/>
          </a:prstGeom>
        </p:spPr>
      </p:pic>
      <p:sp>
        <p:nvSpPr>
          <p:cNvPr id="38" name="Content Placeholder 3">
            <a:extLst>
              <a:ext uri="{FF2B5EF4-FFF2-40B4-BE49-F238E27FC236}">
                <a16:creationId xmlns:a16="http://schemas.microsoft.com/office/drawing/2014/main" id="{3ED5E3EA-EA21-4145-BCBD-A764F3FA6AF6}"/>
              </a:ext>
            </a:extLst>
          </p:cNvPr>
          <p:cNvSpPr txBox="1">
            <a:spLocks/>
          </p:cNvSpPr>
          <p:nvPr/>
        </p:nvSpPr>
        <p:spPr>
          <a:xfrm>
            <a:off x="386985" y="2815167"/>
            <a:ext cx="5668292" cy="3037140"/>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r>
              <a:rPr lang="es" sz="1600" b="0" i="0" u="none" baseline="0"/>
              <a:t>Genie es el nombre líder en plataformas elevadoras desde hace más de medio siglo. El nombre es sinónimo de ingeniería dedicada, soporte experto y, sobre todo, calidad.</a:t>
            </a:r>
            <a:endParaRPr lang="es" sz="1600">
              <a:highlight>
                <a:srgbClr val="FFFF00"/>
              </a:highlight>
            </a:endParaRP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es" sz="1600" b="0" i="0" u="none" baseline="0">
                <a:solidFill>
                  <a:schemeClr val="tx1">
                    <a:lumMod val="65000"/>
                    <a:lumOff val="35000"/>
                  </a:schemeClr>
                </a:solidFill>
              </a:rPr>
              <a:t>En 1966 se introdujo el primer elevador de material de aire comprimido</a:t>
            </a: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es" sz="1600" b="0" i="0" u="none" baseline="0">
                <a:solidFill>
                  <a:schemeClr val="tx1">
                    <a:lumMod val="65000"/>
                    <a:lumOff val="35000"/>
                  </a:schemeClr>
                </a:solidFill>
              </a:rPr>
              <a:t>Desde el primer producto de Genie, Bud Bushnell se centró en la calidad de cada equipo fabricado.</a:t>
            </a: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es" sz="1600" b="0" i="0" u="none" baseline="0">
                <a:solidFill>
                  <a:schemeClr val="tx1">
                    <a:lumMod val="65000"/>
                    <a:lumOff val="35000"/>
                  </a:schemeClr>
                </a:solidFill>
              </a:rPr>
              <a:t>Los principios de ingeniería de Genie siempre han estado basados en la calidad, garantizando equipos duraderos que ofrecen una experiencia de calidad de principio a fin</a:t>
            </a:r>
          </a:p>
        </p:txBody>
      </p:sp>
      <p:sp>
        <p:nvSpPr>
          <p:cNvPr id="39" name="Content Placeholder 3">
            <a:extLst>
              <a:ext uri="{FF2B5EF4-FFF2-40B4-BE49-F238E27FC236}">
                <a16:creationId xmlns:a16="http://schemas.microsoft.com/office/drawing/2014/main" id="{37DD09A9-72EE-714E-9D6C-C8405930ADDA}"/>
              </a:ext>
            </a:extLst>
          </p:cNvPr>
          <p:cNvSpPr txBox="1">
            <a:spLocks/>
          </p:cNvSpPr>
          <p:nvPr/>
        </p:nvSpPr>
        <p:spPr>
          <a:xfrm>
            <a:off x="4902944" y="2439468"/>
            <a:ext cx="3492000" cy="3200400"/>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s"/>
          </a:p>
        </p:txBody>
      </p:sp>
      <p:pic>
        <p:nvPicPr>
          <p:cNvPr id="40" name="Picture 39">
            <a:extLst>
              <a:ext uri="{FF2B5EF4-FFF2-40B4-BE49-F238E27FC236}">
                <a16:creationId xmlns:a16="http://schemas.microsoft.com/office/drawing/2014/main" id="{0C14B49C-3B66-1D47-AA32-6D8AE8D1A78B}"/>
              </a:ext>
            </a:extLst>
          </p:cNvPr>
          <p:cNvPicPr>
            <a:picLocks noChangeAspect="1"/>
          </p:cNvPicPr>
          <p:nvPr/>
        </p:nvPicPr>
        <p:blipFill rotWithShape="1">
          <a:blip r:embed="rId10" cstate="print">
            <a:extLst>
              <a:ext uri="{28A0092B-C50C-407E-A947-70E740481C1C}">
                <a14:useLocalDpi xmlns:a14="http://schemas.microsoft.com/office/drawing/2010/main"/>
              </a:ext>
            </a:extLst>
          </a:blip>
          <a:srcRect t="-7"/>
          <a:stretch/>
        </p:blipFill>
        <p:spPr>
          <a:xfrm rot="21283899">
            <a:off x="6444611" y="2800004"/>
            <a:ext cx="2773874" cy="2824701"/>
          </a:xfrm>
          <a:prstGeom prst="rect">
            <a:avLst/>
          </a:prstGeom>
          <a:ln>
            <a:solidFill>
              <a:schemeClr val="bg1">
                <a:lumMod val="85000"/>
              </a:schemeClr>
            </a:solidFill>
          </a:ln>
          <a:effectLst>
            <a:outerShdw blurRad="457200" dist="38100" sx="96000" sy="96000" algn="ctr" rotWithShape="0">
              <a:prstClr val="black">
                <a:alpha val="40000"/>
              </a:prstClr>
            </a:outerShdw>
          </a:effectLst>
        </p:spPr>
      </p:pic>
      <p:pic>
        <p:nvPicPr>
          <p:cNvPr id="19" name="Picture 18">
            <a:extLst>
              <a:ext uri="{FF2B5EF4-FFF2-40B4-BE49-F238E27FC236}">
                <a16:creationId xmlns:a16="http://schemas.microsoft.com/office/drawing/2014/main" id="{005FA3E7-DC2B-BB4B-8B85-F099ECE86876}"/>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86985" y="1593056"/>
            <a:ext cx="4344002" cy="903309"/>
          </a:xfrm>
          <a:prstGeom prst="rect">
            <a:avLst/>
          </a:prstGeom>
        </p:spPr>
      </p:pic>
      <p:sp>
        <p:nvSpPr>
          <p:cNvPr id="12" name="Slide Number Placeholder 5">
            <a:extLst>
              <a:ext uri="{FF2B5EF4-FFF2-40B4-BE49-F238E27FC236}">
                <a16:creationId xmlns:a16="http://schemas.microsoft.com/office/drawing/2014/main" id="{C7AFD9D3-148A-BA48-B157-FC181EC4935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121144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es"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pPr algn="l" rtl="0"/>
            <a:r>
              <a:rPr lang="es" b="1" i="0" u="none" baseline="0"/>
              <a:t>Calidad en la que puede confiar</a:t>
            </a:r>
            <a:endParaRPr lang="es"/>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5745796" cy="452454"/>
          </a:xfrm>
        </p:spPr>
        <p:txBody>
          <a:bodyPr lIns="0" tIns="0" rIns="0" bIns="0"/>
          <a:lstStyle/>
          <a:p>
            <a:pPr algn="l" rtl="0"/>
            <a:r>
              <a:rPr lang="es" b="1" i="0" u="none" baseline="0" dirty="0"/>
              <a:t>La evolución de la calidad de Genie  </a:t>
            </a:r>
          </a:p>
        </p:txBody>
      </p:sp>
      <p:sp>
        <p:nvSpPr>
          <p:cNvPr id="20" name="Content Placeholder 3">
            <a:extLst>
              <a:ext uri="{FF2B5EF4-FFF2-40B4-BE49-F238E27FC236}">
                <a16:creationId xmlns:a16="http://schemas.microsoft.com/office/drawing/2014/main" id="{B03F7F22-B6C4-D046-A8B7-B7B9E44381E5}"/>
              </a:ext>
            </a:extLst>
          </p:cNvPr>
          <p:cNvSpPr txBox="1">
            <a:spLocks/>
          </p:cNvSpPr>
          <p:nvPr/>
        </p:nvSpPr>
        <p:spPr>
          <a:xfrm>
            <a:off x="350204" y="2613434"/>
            <a:ext cx="5190146" cy="3247527"/>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Aft>
                <a:spcPts val="600"/>
              </a:spcAft>
            </a:pPr>
            <a:r>
              <a:rPr lang="es" sz="2200" b="1" i="0" u="none" baseline="0" dirty="0">
                <a:solidFill>
                  <a:schemeClr val="bg2"/>
                </a:solidFill>
              </a:rPr>
              <a:t>El enfoque en la calidad continúa</a:t>
            </a:r>
            <a:endParaRPr lang="es" sz="2200" dirty="0"/>
          </a:p>
          <a:p>
            <a:pPr algn="l" rtl="0">
              <a:spcAft>
                <a:spcPts val="1800"/>
              </a:spcAft>
            </a:pPr>
            <a:r>
              <a:rPr lang="es" sz="1600" b="0" i="0" u="none" baseline="0" dirty="0"/>
              <a:t>Tras casi 40 años en propiedad privada, en 2002 se reconoció el potencial global de Genie y fue adquirida por Terex Corporation.</a:t>
            </a:r>
          </a:p>
          <a:p>
            <a:pPr marL="254000" indent="-254000" algn="l" rtl="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s" sz="1600" b="0" i="0" u="none" baseline="0" dirty="0">
                <a:solidFill>
                  <a:schemeClr val="tx1">
                    <a:lumMod val="65000"/>
                    <a:lumOff val="35000"/>
                  </a:schemeClr>
                </a:solidFill>
              </a:rPr>
              <a:t>Cuando Terex adquirió Genie, sabía la importancia de mantener el mismo nivel de calidad que los clientes esperaban de Genie </a:t>
            </a:r>
          </a:p>
          <a:p>
            <a:pPr marL="254000" indent="-254000" algn="l" rtl="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s" sz="1600" b="0" i="0" u="none" baseline="0" dirty="0">
                <a:solidFill>
                  <a:schemeClr val="tx1">
                    <a:lumMod val="65000"/>
                    <a:lumOff val="35000"/>
                  </a:schemeClr>
                </a:solidFill>
              </a:rPr>
              <a:t>Gracias a este apoyo continuado a la marca y al negocio, Genie ha crecido hasta convertirse en el líder globalmente competitivo del sector que es en la actualidad</a:t>
            </a:r>
          </a:p>
        </p:txBody>
      </p:sp>
      <p:grpSp>
        <p:nvGrpSpPr>
          <p:cNvPr id="14" name="Group 13">
            <a:extLst>
              <a:ext uri="{FF2B5EF4-FFF2-40B4-BE49-F238E27FC236}">
                <a16:creationId xmlns:a16="http://schemas.microsoft.com/office/drawing/2014/main" id="{D1F58EF8-88D6-0946-B888-0870431E8115}"/>
              </a:ext>
            </a:extLst>
          </p:cNvPr>
          <p:cNvGrpSpPr/>
          <p:nvPr/>
        </p:nvGrpSpPr>
        <p:grpSpPr>
          <a:xfrm>
            <a:off x="350205" y="1625508"/>
            <a:ext cx="2690868" cy="719542"/>
            <a:chOff x="350205" y="1625508"/>
            <a:chExt cx="2690868" cy="719542"/>
          </a:xfrm>
        </p:grpSpPr>
        <p:sp>
          <p:nvSpPr>
            <p:cNvPr id="25" name="Rounded Rectangle 24">
              <a:extLst>
                <a:ext uri="{FF2B5EF4-FFF2-40B4-BE49-F238E27FC236}">
                  <a16:creationId xmlns:a16="http://schemas.microsoft.com/office/drawing/2014/main" id="{770D0BC0-EA29-1E44-B795-681B86548F84}"/>
                </a:ext>
              </a:extLst>
            </p:cNvPr>
            <p:cNvSpPr/>
            <p:nvPr/>
          </p:nvSpPr>
          <p:spPr>
            <a:xfrm>
              <a:off x="350205" y="1625508"/>
              <a:ext cx="269086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2" name="Picture 11" descr="Shape&#10;&#10;Description automatically generated with medium confidence">
              <a:extLst>
                <a:ext uri="{FF2B5EF4-FFF2-40B4-BE49-F238E27FC236}">
                  <a16:creationId xmlns:a16="http://schemas.microsoft.com/office/drawing/2014/main" id="{CAE8F227-3579-BF40-B5A8-E06BFF23279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30596" y="1795264"/>
              <a:ext cx="2331605" cy="380000"/>
            </a:xfrm>
            <a:prstGeom prst="rect">
              <a:avLst/>
            </a:prstGeom>
          </p:spPr>
        </p:pic>
      </p:grpSp>
      <p:grpSp>
        <p:nvGrpSpPr>
          <p:cNvPr id="7" name="Group 6">
            <a:extLst>
              <a:ext uri="{FF2B5EF4-FFF2-40B4-BE49-F238E27FC236}">
                <a16:creationId xmlns:a16="http://schemas.microsoft.com/office/drawing/2014/main" id="{F3719B86-1725-9F40-94FF-0037F52B0EE6}"/>
              </a:ext>
            </a:extLst>
          </p:cNvPr>
          <p:cNvGrpSpPr/>
          <p:nvPr/>
        </p:nvGrpSpPr>
        <p:grpSpPr>
          <a:xfrm>
            <a:off x="6363887" y="1498999"/>
            <a:ext cx="5190147" cy="3353402"/>
            <a:chOff x="6794961" y="2321959"/>
            <a:chExt cx="5190147" cy="3353402"/>
          </a:xfrm>
        </p:grpSpPr>
        <p:sp>
          <p:nvSpPr>
            <p:cNvPr id="16" name="Rectangle 15">
              <a:extLst>
                <a:ext uri="{FF2B5EF4-FFF2-40B4-BE49-F238E27FC236}">
                  <a16:creationId xmlns:a16="http://schemas.microsoft.com/office/drawing/2014/main" id="{5E111723-89F4-2144-B330-880579260749}"/>
                </a:ext>
              </a:extLst>
            </p:cNvPr>
            <p:cNvSpPr/>
            <p:nvPr/>
          </p:nvSpPr>
          <p:spPr>
            <a:xfrm>
              <a:off x="6874861" y="2681959"/>
              <a:ext cx="4888242" cy="163121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p>
              <a:pPr marL="6350" algn="l" rtl="0">
                <a:spcBef>
                  <a:spcPts val="1200"/>
                </a:spcBef>
                <a:tabLst>
                  <a:tab pos="704850" algn="l"/>
                </a:tabLst>
                <a:defRPr/>
              </a:pPr>
              <a:r>
                <a:rPr lang="es" sz="1600" b="0" i="1" u="none" baseline="0">
                  <a:solidFill>
                    <a:schemeClr val="accent3">
                      <a:lumMod val="50000"/>
                    </a:schemeClr>
                  </a:solidFill>
                </a:rPr>
                <a:t>           Desde el comienzo, Genie se ha centrado específicamente en desarrollar soluciones de alta calidad y bien diseñadas para brindar una mayor productividad.</a:t>
              </a:r>
            </a:p>
            <a:p>
              <a:pPr marL="6350" algn="l" rtl="0">
                <a:spcBef>
                  <a:spcPts val="1200"/>
                </a:spcBef>
                <a:tabLst>
                  <a:tab pos="704850" algn="l"/>
                </a:tabLst>
                <a:defRPr/>
              </a:pPr>
              <a:r>
                <a:rPr lang="es" sz="1600" b="0" i="1" u="none" baseline="0">
                  <a:solidFill>
                    <a:schemeClr val="accent3">
                      <a:lumMod val="50000"/>
                    </a:schemeClr>
                  </a:solidFill>
                </a:rPr>
                <a:t>Nuestro sistema de gestión de la calidad es un bucle continuo que empieza y termina con nuestros clientes y con soluciones para sus desafíos.</a:t>
              </a:r>
            </a:p>
          </p:txBody>
        </p:sp>
        <p:pic>
          <p:nvPicPr>
            <p:cNvPr id="18" name="Graphic 17">
              <a:extLst>
                <a:ext uri="{FF2B5EF4-FFF2-40B4-BE49-F238E27FC236}">
                  <a16:creationId xmlns:a16="http://schemas.microsoft.com/office/drawing/2014/main" id="{598A9987-AF34-634A-B5E2-BBFBB2B2D22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94961" y="2321959"/>
              <a:ext cx="720000" cy="720000"/>
            </a:xfrm>
            <a:prstGeom prst="rect">
              <a:avLst/>
            </a:prstGeom>
          </p:spPr>
        </p:pic>
        <p:pic>
          <p:nvPicPr>
            <p:cNvPr id="19" name="Graphic 18">
              <a:extLst>
                <a:ext uri="{FF2B5EF4-FFF2-40B4-BE49-F238E27FC236}">
                  <a16:creationId xmlns:a16="http://schemas.microsoft.com/office/drawing/2014/main" id="{D396FF95-59CA-6347-B3D9-4A83708DFE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0800000">
              <a:off x="10071988" y="4167179"/>
              <a:ext cx="720000" cy="720000"/>
            </a:xfrm>
            <a:prstGeom prst="rect">
              <a:avLst/>
            </a:prstGeom>
          </p:spPr>
        </p:pic>
        <p:sp>
          <p:nvSpPr>
            <p:cNvPr id="21" name="Content Placeholder 3">
              <a:extLst>
                <a:ext uri="{FF2B5EF4-FFF2-40B4-BE49-F238E27FC236}">
                  <a16:creationId xmlns:a16="http://schemas.microsoft.com/office/drawing/2014/main" id="{EBFFD6D7-C67E-5F4C-9869-F260B7744311}"/>
                </a:ext>
              </a:extLst>
            </p:cNvPr>
            <p:cNvSpPr txBox="1">
              <a:spLocks/>
            </p:cNvSpPr>
            <p:nvPr/>
          </p:nvSpPr>
          <p:spPr>
            <a:xfrm>
              <a:off x="8049067" y="4926988"/>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lnSpc>
                  <a:spcPts val="2280"/>
                </a:lnSpc>
                <a:spcAft>
                  <a:spcPts val="0"/>
                </a:spcAft>
              </a:pPr>
              <a:r>
                <a:rPr lang="es" b="1" i="0" u="none" baseline="0">
                  <a:solidFill>
                    <a:schemeClr val="accent5"/>
                  </a:solidFill>
                </a:rPr>
                <a:t>Simon Meester</a:t>
              </a:r>
            </a:p>
            <a:p>
              <a:pPr algn="l" rtl="0">
                <a:lnSpc>
                  <a:spcPts val="580"/>
                </a:lnSpc>
              </a:pPr>
              <a:r>
                <a:rPr lang="es" sz="1400" b="0" i="1" u="none" baseline="0">
                  <a:solidFill>
                    <a:schemeClr val="tx1">
                      <a:lumMod val="65000"/>
                      <a:lumOff val="35000"/>
                    </a:schemeClr>
                  </a:solidFill>
                </a:rPr>
                <a:t>Presidente de Genie</a:t>
              </a:r>
            </a:p>
          </p:txBody>
        </p:sp>
        <p:pic>
          <p:nvPicPr>
            <p:cNvPr id="10" name="Picture 9">
              <a:extLst>
                <a:ext uri="{FF2B5EF4-FFF2-40B4-BE49-F238E27FC236}">
                  <a16:creationId xmlns:a16="http://schemas.microsoft.com/office/drawing/2014/main" id="{7748800A-FCD0-4F29-A7EA-493953C971DB}"/>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a:off x="6794961" y="4595361"/>
              <a:ext cx="1080000" cy="1080000"/>
            </a:xfrm>
            <a:prstGeom prst="ellipse">
              <a:avLst/>
            </a:prstGeom>
          </p:spPr>
        </p:pic>
      </p:grpSp>
      <p:grpSp>
        <p:nvGrpSpPr>
          <p:cNvPr id="6" name="Group 5">
            <a:extLst>
              <a:ext uri="{FF2B5EF4-FFF2-40B4-BE49-F238E27FC236}">
                <a16:creationId xmlns:a16="http://schemas.microsoft.com/office/drawing/2014/main" id="{20E753D0-7D45-9140-89BA-9454D433D530}"/>
              </a:ext>
            </a:extLst>
          </p:cNvPr>
          <p:cNvGrpSpPr/>
          <p:nvPr/>
        </p:nvGrpSpPr>
        <p:grpSpPr>
          <a:xfrm>
            <a:off x="3189539" y="1625508"/>
            <a:ext cx="2176128" cy="719542"/>
            <a:chOff x="3189539" y="1625508"/>
            <a:chExt cx="2176128" cy="719542"/>
          </a:xfrm>
        </p:grpSpPr>
        <p:sp>
          <p:nvSpPr>
            <p:cNvPr id="26" name="Rounded Rectangle 25">
              <a:extLst>
                <a:ext uri="{FF2B5EF4-FFF2-40B4-BE49-F238E27FC236}">
                  <a16:creationId xmlns:a16="http://schemas.microsoft.com/office/drawing/2014/main" id="{27ED1925-33B7-A34E-9B84-83B02508499C}"/>
                </a:ext>
              </a:extLst>
            </p:cNvPr>
            <p:cNvSpPr/>
            <p:nvPr/>
          </p:nvSpPr>
          <p:spPr>
            <a:xfrm>
              <a:off x="3189539" y="1625508"/>
              <a:ext cx="217612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Graphic 3">
              <a:extLst>
                <a:ext uri="{FF2B5EF4-FFF2-40B4-BE49-F238E27FC236}">
                  <a16:creationId xmlns:a16="http://schemas.microsoft.com/office/drawing/2014/main" id="{19CDD0D6-9F50-FE47-9A90-3D9E0F79F2A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379653" y="1711700"/>
              <a:ext cx="1796994" cy="511934"/>
            </a:xfrm>
            <a:prstGeom prst="rect">
              <a:avLst/>
            </a:prstGeom>
          </p:spPr>
        </p:pic>
      </p:grpSp>
      <p:sp>
        <p:nvSpPr>
          <p:cNvPr id="23" name="Slide Number Placeholder 5">
            <a:extLst>
              <a:ext uri="{FF2B5EF4-FFF2-40B4-BE49-F238E27FC236}">
                <a16:creationId xmlns:a16="http://schemas.microsoft.com/office/drawing/2014/main" id="{D0BF217D-0DD6-0345-8D37-1DDB861662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2943779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11A8FE6-D83A-9644-B4C0-7BB28BC0C78A}"/>
              </a:ext>
            </a:extLst>
          </p:cNvPr>
          <p:cNvPicPr>
            <a:picLocks noChangeAspect="1"/>
          </p:cNvPicPr>
          <p:nvPr/>
        </p:nvPicPr>
        <p:blipFill>
          <a:blip r:embed="rId5"/>
          <a:stretch>
            <a:fillRect/>
          </a:stretch>
        </p:blipFill>
        <p:spPr>
          <a:xfrm>
            <a:off x="7674527" y="240877"/>
            <a:ext cx="3922788" cy="2691980"/>
          </a:xfrm>
          <a:prstGeom prst="rect">
            <a:avLst/>
          </a:prstGeom>
        </p:spPr>
      </p:pic>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329487" y="1659390"/>
            <a:ext cx="5745796" cy="4310335"/>
          </a:xfrm>
        </p:spPr>
        <p:txBody>
          <a:bodyPr lIns="0" tIns="0" rIns="0" bIns="0"/>
          <a:lstStyle/>
          <a:p>
            <a:pPr algn="l" rtl="0">
              <a:spcBef>
                <a:spcPts val="0"/>
              </a:spcBef>
              <a:spcAft>
                <a:spcPts val="1800"/>
              </a:spcAft>
            </a:pPr>
            <a:r>
              <a:rPr lang="es" sz="2000" b="0" i="0" u="none" baseline="0" dirty="0"/>
              <a:t>En la actualidad, los equipos Genie se utilizan en una gran variedad de industrias y aplicaciones en todo el mundo.</a:t>
            </a:r>
            <a:endParaRPr lang="es" sz="2000" dirty="0">
              <a:highlight>
                <a:srgbClr val="FFFF00"/>
              </a:highlight>
            </a:endParaRPr>
          </a:p>
          <a:p>
            <a:pPr marL="358775" indent="-352425" algn="l" rtl="0">
              <a:spcBef>
                <a:spcPts val="0"/>
              </a:spcBef>
              <a:spcAft>
                <a:spcPts val="0"/>
              </a:spcAft>
              <a:buSzPct val="130000"/>
              <a:buBlip>
                <a:blip r:embed="rId6">
                  <a:extLst>
                    <a:ext uri="{96DAC541-7B7A-43D3-8B79-37D633B846F1}">
                      <asvg:svgBlip xmlns:asvg="http://schemas.microsoft.com/office/drawing/2016/SVG/main" r:embed="rId7"/>
                    </a:ext>
                  </a:extLst>
                </a:blip>
              </a:buBlip>
            </a:pPr>
            <a:r>
              <a:rPr lang="es" sz="2400" b="0" i="0" u="none" baseline="0" dirty="0"/>
              <a:t>ALQUILER</a:t>
            </a:r>
          </a:p>
          <a:p>
            <a:pPr marL="358775" indent="-352425" algn="l" rtl="0">
              <a:spcBef>
                <a:spcPts val="0"/>
              </a:spcBef>
              <a:spcAft>
                <a:spcPts val="0"/>
              </a:spcAft>
              <a:buSzPct val="130000"/>
              <a:buBlip>
                <a:blip r:embed="rId8">
                  <a:extLst>
                    <a:ext uri="{96DAC541-7B7A-43D3-8B79-37D633B846F1}">
                      <asvg:svgBlip xmlns:asvg="http://schemas.microsoft.com/office/drawing/2016/SVG/main" r:embed="rId9"/>
                    </a:ext>
                  </a:extLst>
                </a:blip>
              </a:buBlip>
            </a:pPr>
            <a:r>
              <a:rPr lang="es" sz="2400" b="0" i="0" u="none" baseline="0" dirty="0"/>
              <a:t>AVIACIÓN </a:t>
            </a:r>
          </a:p>
          <a:p>
            <a:pPr marL="358775" indent="-352425" algn="l" rtl="0">
              <a:spcBef>
                <a:spcPts val="0"/>
              </a:spcBef>
              <a:spcAft>
                <a:spcPts val="0"/>
              </a:spcAft>
              <a:buSzPct val="130000"/>
              <a:buBlip>
                <a:blip r:embed="rId10">
                  <a:extLst>
                    <a:ext uri="{96DAC541-7B7A-43D3-8B79-37D633B846F1}">
                      <asvg:svgBlip xmlns:asvg="http://schemas.microsoft.com/office/drawing/2016/SVG/main" r:embed="rId11"/>
                    </a:ext>
                  </a:extLst>
                </a:blip>
              </a:buBlip>
            </a:pPr>
            <a:r>
              <a:rPr lang="es" sz="2400" b="0" i="0" u="none" baseline="0" dirty="0"/>
              <a:t>CONSTRUCCIÓN</a:t>
            </a:r>
          </a:p>
          <a:p>
            <a:pPr marL="358775" indent="-352425" algn="l" rtl="0">
              <a:spcBef>
                <a:spcPts val="0"/>
              </a:spcBef>
              <a:spcAft>
                <a:spcPts val="0"/>
              </a:spcAft>
              <a:buSzPct val="130000"/>
              <a:buBlip>
                <a:blip r:embed="rId12">
                  <a:extLst>
                    <a:ext uri="{96DAC541-7B7A-43D3-8B79-37D633B846F1}">
                      <asvg:svgBlip xmlns:asvg="http://schemas.microsoft.com/office/drawing/2016/SVG/main" r:embed="rId13"/>
                    </a:ext>
                  </a:extLst>
                </a:blip>
              </a:buBlip>
            </a:pPr>
            <a:r>
              <a:rPr lang="es" sz="2400" b="0" i="0" u="none" baseline="0" dirty="0"/>
              <a:t>ENTRETENIMIENTO</a:t>
            </a:r>
          </a:p>
          <a:p>
            <a:pPr marL="358775" indent="-352425" algn="l" rtl="0">
              <a:spcBef>
                <a:spcPts val="0"/>
              </a:spcBef>
              <a:spcAft>
                <a:spcPts val="0"/>
              </a:spcAft>
              <a:buSzPct val="130000"/>
              <a:buBlip>
                <a:blip r:embed="rId14">
                  <a:extLst>
                    <a:ext uri="{96DAC541-7B7A-43D3-8B79-37D633B846F1}">
                      <asvg:svgBlip xmlns:asvg="http://schemas.microsoft.com/office/drawing/2016/SVG/main" r:embed="rId15"/>
                    </a:ext>
                  </a:extLst>
                </a:blip>
              </a:buBlip>
            </a:pPr>
            <a:r>
              <a:rPr lang="es" sz="2400" b="0" i="0" u="none" baseline="0" dirty="0"/>
              <a:t>SECTOR PÚBLICO Y MILITAR </a:t>
            </a:r>
          </a:p>
          <a:p>
            <a:pPr marL="358775" indent="-352425" algn="l" rtl="0">
              <a:spcBef>
                <a:spcPts val="0"/>
              </a:spcBef>
              <a:spcAft>
                <a:spcPts val="0"/>
              </a:spcAft>
              <a:buSzPct val="130000"/>
              <a:buBlip>
                <a:blip r:embed="rId16">
                  <a:extLst>
                    <a:ext uri="{96DAC541-7B7A-43D3-8B79-37D633B846F1}">
                      <asvg:svgBlip xmlns:asvg="http://schemas.microsoft.com/office/drawing/2016/SVG/main" r:embed="rId17"/>
                    </a:ext>
                  </a:extLst>
                </a:blip>
              </a:buBlip>
            </a:pPr>
            <a:r>
              <a:rPr lang="es" sz="2400" b="0" i="0" u="none" baseline="0" dirty="0"/>
              <a:t>INDUSTRIA</a:t>
            </a:r>
          </a:p>
          <a:p>
            <a:pPr marL="358775" indent="-352425" algn="l" rtl="0">
              <a:spcBef>
                <a:spcPts val="0"/>
              </a:spcBef>
              <a:spcAft>
                <a:spcPts val="0"/>
              </a:spcAft>
              <a:buSzPct val="130000"/>
              <a:buBlip>
                <a:blip r:embed="rId18">
                  <a:extLst>
                    <a:ext uri="{96DAC541-7B7A-43D3-8B79-37D633B846F1}">
                      <asvg:svgBlip xmlns:asvg="http://schemas.microsoft.com/office/drawing/2016/SVG/main" r:embed="rId19"/>
                    </a:ext>
                  </a:extLst>
                </a:blip>
              </a:buBlip>
            </a:pPr>
            <a:r>
              <a:rPr lang="es" sz="2400" b="0" i="0" u="none" baseline="0" dirty="0"/>
              <a:t>ALMACENES</a:t>
            </a:r>
          </a:p>
          <a:p>
            <a:pPr marL="358775" indent="-352425" algn="l" rtl="0">
              <a:spcBef>
                <a:spcPts val="0"/>
              </a:spcBef>
              <a:spcAft>
                <a:spcPts val="0"/>
              </a:spcAft>
              <a:buSzPct val="130000"/>
              <a:buBlip>
                <a:blip r:embed="rId20">
                  <a:extLst>
                    <a:ext uri="{96DAC541-7B7A-43D3-8B79-37D633B846F1}">
                      <asvg:svgBlip xmlns:asvg="http://schemas.microsoft.com/office/drawing/2016/SVG/main" r:embed="rId21"/>
                    </a:ext>
                  </a:extLst>
                </a:blip>
              </a:buBlip>
            </a:pPr>
            <a:r>
              <a:rPr lang="es" sz="2400" b="0" i="0" u="none" baseline="0" dirty="0"/>
              <a:t>COMERCIO</a:t>
            </a: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347" imgH="348" progId="TCLayout.ActiveDocument.1">
                  <p:embed/>
                </p:oleObj>
              </mc:Choice>
              <mc:Fallback>
                <p:oleObj name="think-cell Slide" r:id="rId22"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es"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pPr algn="l" rtl="0"/>
            <a:r>
              <a:rPr lang="es" b="1" i="0" u="none" baseline="0"/>
              <a:t>Avanzando juntos</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5745796" cy="452454"/>
          </a:xfrm>
        </p:spPr>
        <p:txBody>
          <a:bodyPr lIns="0" tIns="0" rIns="0" bIns="0"/>
          <a:lstStyle/>
          <a:p>
            <a:pPr algn="l" rtl="0"/>
            <a:r>
              <a:rPr lang="es" b="1" i="0" u="none" baseline="0" dirty="0"/>
              <a:t>Un futuro basado en la calidad Genie  </a:t>
            </a:r>
          </a:p>
        </p:txBody>
      </p:sp>
      <p:grpSp>
        <p:nvGrpSpPr>
          <p:cNvPr id="30" name="Group 29">
            <a:extLst>
              <a:ext uri="{FF2B5EF4-FFF2-40B4-BE49-F238E27FC236}">
                <a16:creationId xmlns:a16="http://schemas.microsoft.com/office/drawing/2014/main" id="{74712838-0A6E-2849-AFC0-97E13FA06482}"/>
              </a:ext>
            </a:extLst>
          </p:cNvPr>
          <p:cNvGrpSpPr/>
          <p:nvPr/>
        </p:nvGrpSpPr>
        <p:grpSpPr>
          <a:xfrm>
            <a:off x="6850305" y="2743860"/>
            <a:ext cx="4796453" cy="2192016"/>
            <a:chOff x="6790230" y="2527557"/>
            <a:chExt cx="4911101" cy="2192016"/>
          </a:xfrm>
        </p:grpSpPr>
        <p:pic>
          <p:nvPicPr>
            <p:cNvPr id="10" name="Graphic 9">
              <a:extLst>
                <a:ext uri="{FF2B5EF4-FFF2-40B4-BE49-F238E27FC236}">
                  <a16:creationId xmlns:a16="http://schemas.microsoft.com/office/drawing/2014/main" id="{E4DC0E21-2CDA-3B48-8A16-DD4FB5AB8290}"/>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790230" y="2527557"/>
              <a:ext cx="720000" cy="720000"/>
            </a:xfrm>
            <a:prstGeom prst="rect">
              <a:avLst/>
            </a:prstGeom>
          </p:spPr>
        </p:pic>
        <p:pic>
          <p:nvPicPr>
            <p:cNvPr id="11" name="Graphic 10">
              <a:extLst>
                <a:ext uri="{FF2B5EF4-FFF2-40B4-BE49-F238E27FC236}">
                  <a16:creationId xmlns:a16="http://schemas.microsoft.com/office/drawing/2014/main" id="{4A40C8EC-364B-2C46-9513-9D9CF9D06F0D}"/>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rot="10800000">
              <a:off x="7681964" y="3999573"/>
              <a:ext cx="720000" cy="720000"/>
            </a:xfrm>
            <a:prstGeom prst="rect">
              <a:avLst/>
            </a:prstGeom>
          </p:spPr>
        </p:pic>
        <p:sp>
          <p:nvSpPr>
            <p:cNvPr id="14" name="Rectangle 13">
              <a:extLst>
                <a:ext uri="{FF2B5EF4-FFF2-40B4-BE49-F238E27FC236}">
                  <a16:creationId xmlns:a16="http://schemas.microsoft.com/office/drawing/2014/main" id="{50D61B1E-EB71-8C49-883E-122078C5CC0E}"/>
                </a:ext>
              </a:extLst>
            </p:cNvPr>
            <p:cNvSpPr/>
            <p:nvPr/>
          </p:nvSpPr>
          <p:spPr>
            <a:xfrm>
              <a:off x="6874861" y="2828452"/>
              <a:ext cx="4826470" cy="1538883"/>
            </a:xfrm>
            <a:prstGeom prst="rect">
              <a:avLst/>
            </a:prstGeom>
            <a:noFill/>
            <a:ln>
              <a:noFill/>
            </a:ln>
            <a:scene3d>
              <a:camera prst="perspectiveFron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pPr marL="6350" algn="l" rtl="0">
                <a:spcBef>
                  <a:spcPts val="1200"/>
                </a:spcBef>
                <a:tabLst>
                  <a:tab pos="704850" algn="l"/>
                </a:tabLst>
                <a:defRPr/>
              </a:pPr>
              <a:r>
                <a:rPr lang="es" sz="2000" b="0" i="1" u="none" baseline="0" dirty="0">
                  <a:solidFill>
                    <a:schemeClr val="accent3">
                      <a:lumMod val="50000"/>
                    </a:schemeClr>
                  </a:solidFill>
                </a:rPr>
                <a:t>         </a:t>
              </a:r>
              <a:r>
                <a:rPr lang="es" sz="1600" b="0" i="1" u="none" baseline="0" dirty="0">
                  <a:solidFill>
                    <a:schemeClr val="accent3">
                      <a:lumMod val="50000"/>
                    </a:schemeClr>
                  </a:solidFill>
                </a:rPr>
                <a:t>Si bien muchas cosas han cambiado en el sector a lo largo de los años, el compromiso permanente de Genie con la calidad en todos los niveles de la organización ha garantizado que siga siendo la marca elegida por los clientes que exigen lo mejor.</a:t>
              </a:r>
            </a:p>
          </p:txBody>
        </p:sp>
      </p:grpSp>
      <p:sp>
        <p:nvSpPr>
          <p:cNvPr id="21" name="Content Placeholder 3">
            <a:extLst>
              <a:ext uri="{FF2B5EF4-FFF2-40B4-BE49-F238E27FC236}">
                <a16:creationId xmlns:a16="http://schemas.microsoft.com/office/drawing/2014/main" id="{536A77C7-DB44-4B43-9BAF-310FF226DEB3}"/>
              </a:ext>
            </a:extLst>
          </p:cNvPr>
          <p:cNvSpPr txBox="1">
            <a:spLocks/>
          </p:cNvSpPr>
          <p:nvPr/>
        </p:nvSpPr>
        <p:spPr>
          <a:xfrm>
            <a:off x="8108444" y="4937737"/>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lnSpc>
                <a:spcPts val="2280"/>
              </a:lnSpc>
              <a:spcAft>
                <a:spcPts val="0"/>
              </a:spcAft>
            </a:pPr>
            <a:r>
              <a:rPr lang="es" b="1" i="0" u="none" baseline="0" dirty="0">
                <a:solidFill>
                  <a:schemeClr val="accent5"/>
                </a:solidFill>
              </a:rPr>
              <a:t>Simon Meester</a:t>
            </a:r>
          </a:p>
          <a:p>
            <a:pPr algn="l" rtl="0">
              <a:lnSpc>
                <a:spcPts val="580"/>
              </a:lnSpc>
            </a:pPr>
            <a:r>
              <a:rPr lang="es" sz="1400" b="0" i="1" u="none" baseline="0" dirty="0">
                <a:solidFill>
                  <a:schemeClr val="tx1">
                    <a:lumMod val="65000"/>
                    <a:lumOff val="35000"/>
                  </a:schemeClr>
                </a:solidFill>
              </a:rPr>
              <a:t>Presidente de Genie</a:t>
            </a:r>
          </a:p>
        </p:txBody>
      </p:sp>
      <p:pic>
        <p:nvPicPr>
          <p:cNvPr id="22" name="Picture 21">
            <a:extLst>
              <a:ext uri="{FF2B5EF4-FFF2-40B4-BE49-F238E27FC236}">
                <a16:creationId xmlns:a16="http://schemas.microsoft.com/office/drawing/2014/main" id="{2CFCC950-E317-4485-AA53-822A10CBF73A}"/>
              </a:ext>
            </a:extLst>
          </p:cNvPr>
          <p:cNvPicPr>
            <a:picLocks noChangeAspect="1"/>
          </p:cNvPicPr>
          <p:nvPr/>
        </p:nvPicPr>
        <p:blipFill rotWithShape="1">
          <a:blip r:embed="rId26" cstate="print">
            <a:extLst>
              <a:ext uri="{28A0092B-C50C-407E-A947-70E740481C1C}">
                <a14:useLocalDpi xmlns:a14="http://schemas.microsoft.com/office/drawing/2010/main"/>
              </a:ext>
            </a:extLst>
          </a:blip>
          <a:srcRect/>
          <a:stretch/>
        </p:blipFill>
        <p:spPr>
          <a:xfrm>
            <a:off x="6932961" y="4658610"/>
            <a:ext cx="1080000" cy="1080000"/>
          </a:xfrm>
          <a:prstGeom prst="ellipse">
            <a:avLst/>
          </a:prstGeom>
        </p:spPr>
      </p:pic>
      <p:sp>
        <p:nvSpPr>
          <p:cNvPr id="15" name="Slide Number Placeholder 5">
            <a:extLst>
              <a:ext uri="{FF2B5EF4-FFF2-40B4-BE49-F238E27FC236}">
                <a16:creationId xmlns:a16="http://schemas.microsoft.com/office/drawing/2014/main" id="{5BD40BA3-8279-0441-A1A5-B803DE2184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6680940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es" b="1" i="0" u="none" baseline="0"/>
              <a:t>Gama de productos</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MODELOS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latin typeface="Arial"/>
                <a:ea typeface="Aria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MÁQUINAS AL AÑO</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UNIDADES POR DÍA</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rtl="0"/>
            <a:r>
              <a:rPr lang="es"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rtl="0"/>
            <a:r>
              <a:rPr lang="es"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es" sz="1400" b="1" i="0" u="none" spc="100" baseline="0">
                <a:latin typeface="Arial" panose="020B0604020202020204" pitchFamily="34" charset="0"/>
                <a:ea typeface="Arial" panose="020B0604020202020204" pitchFamily="34" charset="0"/>
                <a:cs typeface="Arial" panose="020B0604020202020204" pitchFamily="34" charset="0"/>
              </a:rPr>
              <a:t>PRODUCCIÓN</a:t>
            </a:r>
            <a:br>
              <a:rPr lang="es" sz="1400" spc="100">
                <a:latin typeface="Arial" panose="020B0604020202020204" pitchFamily="34" charset="0"/>
                <a:cs typeface="Arial" panose="020B0604020202020204" pitchFamily="34" charset="0"/>
              </a:rPr>
            </a:br>
            <a:r>
              <a:rPr lang="es" sz="1400" b="1" i="0" u="none" spc="100" baseline="0">
                <a:latin typeface="Arial" panose="020B0604020202020204" pitchFamily="34" charset="0"/>
                <a:ea typeface="Arial" panose="020B0604020202020204" pitchFamily="34" charset="0"/>
                <a:cs typeface="Arial" panose="020B0604020202020204" pitchFamily="34" charset="0"/>
              </a:rPr>
              <a:t>GLOBAL</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rtl="0"/>
            <a:r>
              <a:rPr lang="es" sz="6600" b="0" i="0" u="none" baseline="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es"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dirty="0">
                <a:solidFill>
                  <a:schemeClr val="bg2"/>
                </a:solidFill>
              </a:rPr>
              <a:t>Elevadores de material</a:t>
            </a:r>
            <a:endParaRPr lang="es" b="1" dirty="0">
              <a:solidFill>
                <a:schemeClr val="accent3">
                  <a:lumMod val="50000"/>
                </a:schemeClr>
              </a:solidFill>
            </a:endParaRPr>
          </a:p>
          <a:p>
            <a:pPr algn="l" rtl="0">
              <a:spcAft>
                <a:spcPts val="1200"/>
              </a:spcAft>
            </a:pPr>
            <a:r>
              <a:rPr lang="es" sz="1400" b="0" i="0" u="none" baseline="0" dirty="0">
                <a:solidFill>
                  <a:schemeClr val="accent3">
                    <a:lumMod val="50000"/>
                  </a:schemeClr>
                </a:solidFill>
              </a:rPr>
              <a:t>Compactos, ligeros y fáciles de transportar</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dirty="0">
                <a:solidFill>
                  <a:schemeClr val="bg2"/>
                </a:solidFill>
              </a:rPr>
              <a:t>Elevadores de Personas</a:t>
            </a:r>
            <a:endParaRPr lang="es" b="1" dirty="0">
              <a:solidFill>
                <a:schemeClr val="accent3">
                  <a:lumMod val="50000"/>
                </a:schemeClr>
              </a:solidFill>
            </a:endParaRPr>
          </a:p>
          <a:p>
            <a:pPr algn="l" rtl="0"/>
            <a:r>
              <a:rPr lang="es" sz="1400" b="0" i="0" u="none" baseline="0" dirty="0">
                <a:solidFill>
                  <a:schemeClr val="accent3">
                    <a:lumMod val="50000"/>
                  </a:schemeClr>
                </a:solidFill>
              </a:rPr>
              <a:t>Prácticos y rentables</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dirty="0">
                <a:solidFill>
                  <a:schemeClr val="bg2"/>
                </a:solidFill>
              </a:rPr>
              <a:t>Plataformas de tijera</a:t>
            </a:r>
            <a:endParaRPr lang="es" b="1" dirty="0">
              <a:solidFill>
                <a:schemeClr val="accent3">
                  <a:lumMod val="50000"/>
                </a:schemeClr>
              </a:solidFill>
            </a:endParaRPr>
          </a:p>
          <a:p>
            <a:pPr algn="l" rtl="0"/>
            <a:r>
              <a:rPr lang="es" sz="1400" b="0" i="0" u="none" baseline="0" dirty="0">
                <a:solidFill>
                  <a:schemeClr val="accent3">
                    <a:lumMod val="50000"/>
                  </a:schemeClr>
                </a:solidFill>
              </a:rPr>
              <a:t>Alta eficiencia con excelente maniobrabilidad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69"/>
            <a:ext cx="3708000" cy="1248017"/>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dirty="0">
                <a:solidFill>
                  <a:schemeClr val="bg2"/>
                </a:solidFill>
              </a:rPr>
              <a:t>Plataformas telescópicas</a:t>
            </a:r>
            <a:endParaRPr lang="es" b="1" dirty="0">
              <a:solidFill>
                <a:schemeClr val="accent3">
                  <a:lumMod val="50000"/>
                </a:schemeClr>
              </a:solidFill>
            </a:endParaRPr>
          </a:p>
          <a:p>
            <a:pPr algn="l" rtl="0"/>
            <a:r>
              <a:rPr lang="es" sz="1400" b="0" i="0" u="none" baseline="0" dirty="0">
                <a:solidFill>
                  <a:schemeClr val="accent3">
                    <a:lumMod val="50000"/>
                  </a:schemeClr>
                </a:solidFill>
              </a:rPr>
              <a:t>Excepcional alcance horizontal con posicionamiento preciso</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248016"/>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b="1" i="0" u="none" baseline="0" dirty="0">
                <a:solidFill>
                  <a:schemeClr val="bg2"/>
                </a:solidFill>
              </a:rPr>
              <a:t>Plataformas articuladas</a:t>
            </a:r>
            <a:endParaRPr lang="es" b="1" dirty="0">
              <a:solidFill>
                <a:schemeClr val="accent3">
                  <a:lumMod val="50000"/>
                </a:schemeClr>
              </a:solidFill>
            </a:endParaRPr>
          </a:p>
          <a:p>
            <a:pPr algn="l" rtl="0"/>
            <a:r>
              <a:rPr lang="es" sz="1400" b="0" i="0" u="none" baseline="0" dirty="0">
                <a:solidFill>
                  <a:schemeClr val="accent3">
                    <a:lumMod val="50000"/>
                  </a:schemeClr>
                </a:solidFill>
              </a:rPr>
              <a:t>Impresionante alcance vertical, horizontal y por encima </a:t>
            </a:r>
            <a:br>
              <a:rPr lang="es" sz="1400" dirty="0">
                <a:solidFill>
                  <a:schemeClr val="accent3">
                    <a:lumMod val="50000"/>
                  </a:schemeClr>
                </a:solidFill>
              </a:rPr>
            </a:br>
            <a:r>
              <a:rPr lang="es" sz="1400" b="0" i="0" u="none" baseline="0" dirty="0">
                <a:solidFill>
                  <a:schemeClr val="accent3">
                    <a:lumMod val="50000"/>
                  </a:schemeClr>
                </a:solidFill>
              </a:rPr>
              <a:t>para lugares de difícil acceso</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248016"/>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es" sz="1600" b="1" i="0" u="none" baseline="0" dirty="0">
                <a:solidFill>
                  <a:schemeClr val="bg2"/>
                </a:solidFill>
              </a:rPr>
              <a:t>Manipuladores telescópicos</a:t>
            </a:r>
            <a:endParaRPr lang="es" sz="1600" b="1" dirty="0">
              <a:solidFill>
                <a:schemeClr val="accent3">
                  <a:lumMod val="50000"/>
                </a:schemeClr>
              </a:solidFill>
            </a:endParaRPr>
          </a:p>
          <a:p>
            <a:pPr algn="l" rtl="0"/>
            <a:r>
              <a:rPr lang="es" sz="1200" b="0" i="0" u="none" baseline="0" dirty="0">
                <a:solidFill>
                  <a:schemeClr val="accent3">
                    <a:lumMod val="50000"/>
                  </a:schemeClr>
                </a:solidFill>
              </a:rPr>
              <a:t>Diseño resistente y rendimiento potente para la manipulación de materiales en exteriores</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0871978" cy="402428"/>
          </a:xfrm>
        </p:spPr>
        <p:txBody>
          <a:bodyPr lIns="0" tIns="0" rIns="0" bIns="0"/>
          <a:lstStyle/>
          <a:p>
            <a:pPr algn="l" rtl="0"/>
            <a:r>
              <a:rPr lang="es" b="1" i="0" u="none" baseline="0" dirty="0"/>
              <a:t>Proporcionando calidad a través de la experiencia en aplicaciones y la excelencia en fabricación</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658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pPr algn="l" rtl="0"/>
            <a:r>
              <a:rPr lang="es" b="1" i="0" u="none" baseline="0"/>
              <a:t>Presencia de fabricación global</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pPr algn="l" rtl="0"/>
            <a:r>
              <a:rPr lang="es" b="1" i="0" u="none" baseline="0"/>
              <a:t>Ubicaciones regionales para atender mejor a los clientes</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216961" y="2047317"/>
            <a:ext cx="3010350" cy="2126371"/>
            <a:chOff x="-298754" y="912524"/>
            <a:chExt cx="3141014" cy="2218666"/>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875495" y="1292288"/>
              <a:ext cx="966765" cy="729570"/>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298754" y="912524"/>
              <a:ext cx="2174249" cy="2218666"/>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Redmond, WA, EE.UU.</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Elevadores de personas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Plataformas articuladas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Plataformas de tijera</a:t>
              </a:r>
              <a:endParaRPr kumimoji="0" lang="es" sz="14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23205" y="2331884"/>
              <a:ext cx="1308868" cy="670831"/>
              <a:chOff x="-927331" y="375568"/>
              <a:chExt cx="3155761" cy="1617415"/>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27331" y="740251"/>
                <a:ext cx="563880" cy="1252732"/>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4439" y="375568"/>
                <a:ext cx="1023991" cy="1540862"/>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207" y="513691"/>
                <a:ext cx="652579" cy="1418050"/>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50204" y="4510816"/>
            <a:ext cx="2685921" cy="1190100"/>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Moses Lake, </a:t>
            </a:r>
            <a:endParaRPr lang="es" sz="1400" b="1" dirty="0">
              <a:solidFill>
                <a:srgbClr val="0079C1"/>
              </a:solidFill>
              <a:latin typeface="Arial" panose="020B0604020202020204"/>
            </a:endParaRPr>
          </a:p>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WA, EE.UU.</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Plataformas telescópicas</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Plataformas articuladas</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256013" y="4595174"/>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386" y="3109204"/>
            <a:ext cx="2240259" cy="2660809"/>
            <a:chOff x="3315509" y="2425426"/>
            <a:chExt cx="2337496" cy="2776304"/>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632985" y="4256405"/>
              <a:ext cx="2020020" cy="945325"/>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Monterrey,</a:t>
              </a:r>
              <a:b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es" sz="1400" b="1" i="0" u="none" strike="noStrike" kern="1200" cap="none" spc="0" normalizeH="0" baseline="0" dirty="0">
                  <a:ln>
                    <a:noFill/>
                  </a:ln>
                  <a:solidFill>
                    <a:srgbClr val="0079C1"/>
                  </a:solidFill>
                  <a:effectLst/>
                  <a:uLnTx/>
                  <a:uFillTx/>
                  <a:latin typeface="Arial" panose="020B0604020202020204"/>
                  <a:ea typeface="+mn-ea"/>
                  <a:cs typeface="+mn-cs"/>
                </a:rPr>
                <a:t>México</a:t>
              </a:r>
              <a:endParaRPr kumimoji="0" lang="es" sz="1400" b="1" i="0" u="none" strike="noStrike" kern="1200" cap="none" spc="0" normalizeH="0" baseline="0" noProof="0" dirty="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Manipuladores telescópicos</a:t>
              </a: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063762" y="2677173"/>
              <a:ext cx="1830979" cy="1327486"/>
            </a:xfrm>
            <a:prstGeom prst="bentConnector3">
              <a:avLst>
                <a:gd name="adj1" fmla="val 50000"/>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965637" y="4546675"/>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72" y="2535343"/>
            <a:ext cx="2521661" cy="3414194"/>
            <a:chOff x="6423672" y="2260197"/>
            <a:chExt cx="2631114" cy="3562390"/>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624302" y="2059567"/>
              <a:ext cx="1202250" cy="1603510"/>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999575" y="3462448"/>
              <a:ext cx="2055211" cy="2360139"/>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a:ln>
                    <a:noFill/>
                  </a:ln>
                  <a:solidFill>
                    <a:srgbClr val="0079C1"/>
                  </a:solidFill>
                  <a:effectLst/>
                  <a:uLnTx/>
                  <a:uFillTx/>
                  <a:latin typeface="Arial" panose="020B0604020202020204"/>
                  <a:ea typeface="+mn-ea"/>
                  <a:cs typeface="+mn-cs"/>
                </a:rPr>
                <a:t>Umbertide, </a:t>
              </a:r>
              <a:br>
                <a:rPr kumimoji="0" lang="es" sz="1400" b="1" i="0" u="none" strike="noStrike" kern="1200" cap="none" spc="0" normalizeH="0" baseline="0">
                  <a:ln>
                    <a:noFill/>
                  </a:ln>
                  <a:solidFill>
                    <a:srgbClr val="0079C1"/>
                  </a:solidFill>
                  <a:effectLst/>
                  <a:uLnTx/>
                  <a:uFillTx/>
                  <a:latin typeface="Arial" panose="020B0604020202020204"/>
                  <a:ea typeface="+mn-ea"/>
                  <a:cs typeface="+mn-cs"/>
                </a:rPr>
              </a:br>
              <a:r>
                <a:rPr kumimoji="0" lang="es" sz="1400" b="1" i="0" u="none" strike="noStrike" kern="1200" cap="none" spc="0" normalizeH="0" baseline="0">
                  <a:ln>
                    <a:noFill/>
                  </a:ln>
                  <a:solidFill>
                    <a:srgbClr val="0079C1"/>
                  </a:solidFill>
                  <a:effectLst/>
                  <a:uLnTx/>
                  <a:uFillTx/>
                  <a:latin typeface="Arial" panose="020B0604020202020204"/>
                  <a:ea typeface="+mn-ea"/>
                  <a:cs typeface="+mn-cs"/>
                </a:rPr>
                <a:t>Italia</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a:ln>
                    <a:noFill/>
                  </a:ln>
                  <a:solidFill>
                    <a:srgbClr val="7C878E"/>
                  </a:solidFill>
                  <a:effectLst/>
                  <a:uLnTx/>
                  <a:uFillTx/>
                  <a:latin typeface="Arial" panose="020B0604020202020204"/>
                  <a:ea typeface="+mn-ea"/>
                  <a:cs typeface="+mn-cs"/>
                </a:rPr>
                <a:t>Manipuladores telescópicos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a:ln>
                    <a:noFill/>
                  </a:ln>
                  <a:solidFill>
                    <a:srgbClr val="7C878E"/>
                  </a:solidFill>
                  <a:effectLst/>
                  <a:uLnTx/>
                  <a:uFillTx/>
                  <a:latin typeface="Arial" panose="020B0604020202020204"/>
                  <a:ea typeface="+mn-ea"/>
                  <a:cs typeface="+mn-cs"/>
                </a:rPr>
                <a:t>Plataformas telescópicas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s" sz="1200" b="0" i="0" u="none" strike="noStrike" kern="1200" cap="none" spc="0" normalizeH="0" baseline="0">
                  <a:ln>
                    <a:noFill/>
                  </a:ln>
                  <a:solidFill>
                    <a:srgbClr val="7C878E"/>
                  </a:solidFill>
                  <a:effectLst/>
                  <a:uLnTx/>
                  <a:uFillTx/>
                  <a:latin typeface="Arial" panose="020B0604020202020204"/>
                  <a:ea typeface="+mn-ea"/>
                  <a:cs typeface="+mn-cs"/>
                </a:rPr>
                <a:t>Plataformas articuladas</a:t>
              </a: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s" sz="12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253454" y="5042391"/>
              <a:ext cx="867713" cy="743334"/>
              <a:chOff x="7266154" y="5099541"/>
              <a:chExt cx="867713" cy="743334"/>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266154" y="5166600"/>
                <a:ext cx="450851" cy="676275"/>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822049" y="5099541"/>
                <a:ext cx="311818" cy="743334"/>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5" y="3131609"/>
            <a:ext cx="1976156" cy="2782599"/>
            <a:chOff x="9467852" y="2781301"/>
            <a:chExt cx="2061932" cy="290337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581762" y="3593381"/>
              <a:ext cx="1948022" cy="209129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s" sz="1400" b="1" i="0" u="none" strike="noStrike" kern="1200" cap="none" spc="0" normalizeH="0" baseline="0">
                  <a:ln>
                    <a:noFill/>
                  </a:ln>
                  <a:solidFill>
                    <a:srgbClr val="0079C1"/>
                  </a:solidFill>
                  <a:effectLst/>
                  <a:uLnTx/>
                  <a:uFillTx/>
                  <a:latin typeface="Arial" panose="020B0604020202020204"/>
                  <a:ea typeface="+mn-ea"/>
                  <a:cs typeface="+mn-cs"/>
                </a:rPr>
                <a:t>Changzhou, </a:t>
              </a:r>
              <a:br>
                <a:rPr kumimoji="0" lang="es" sz="1400" b="1" i="0" u="none" strike="noStrike" kern="1200" cap="none" spc="0" normalizeH="0" baseline="0">
                  <a:ln>
                    <a:noFill/>
                  </a:ln>
                  <a:solidFill>
                    <a:srgbClr val="0079C1"/>
                  </a:solidFill>
                  <a:effectLst/>
                  <a:uLnTx/>
                  <a:uFillTx/>
                  <a:latin typeface="Arial" panose="020B0604020202020204"/>
                  <a:ea typeface="+mn-ea"/>
                  <a:cs typeface="+mn-cs"/>
                </a:rPr>
              </a:br>
              <a:r>
                <a:rPr kumimoji="0" lang="es" sz="1400" b="1" i="0" u="none" strike="noStrike" kern="1200" cap="none" spc="0" normalizeH="0" baseline="0">
                  <a:ln>
                    <a:noFill/>
                  </a:ln>
                  <a:solidFill>
                    <a:srgbClr val="0079C1"/>
                  </a:solidFill>
                  <a:effectLst/>
                  <a:uLnTx/>
                  <a:uFillTx/>
                  <a:latin typeface="Arial" panose="020B0604020202020204"/>
                  <a:ea typeface="+mn-ea"/>
                  <a:cs typeface="+mn-cs"/>
                </a:rPr>
                <a:t>China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s" sz="1200" b="0" i="0" u="none" strike="noStrike" kern="1200" cap="none" spc="0" normalizeH="0" baseline="0">
                  <a:ln>
                    <a:noFill/>
                  </a:ln>
                  <a:solidFill>
                    <a:srgbClr val="7C878E"/>
                  </a:solidFill>
                  <a:effectLst/>
                  <a:uLnTx/>
                  <a:uFillTx/>
                  <a:latin typeface="Arial" panose="020B0604020202020204"/>
                  <a:ea typeface="+mn-ea"/>
                  <a:cs typeface="+mn-cs"/>
                </a:rPr>
                <a:t>Plataformas de tijera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s" sz="1200" b="0" i="0" u="none" strike="noStrike" kern="1200" cap="none" spc="0" normalizeH="0" baseline="0">
                  <a:ln>
                    <a:noFill/>
                  </a:ln>
                  <a:solidFill>
                    <a:srgbClr val="7C878E"/>
                  </a:solidFill>
                  <a:effectLst/>
                  <a:uLnTx/>
                  <a:uFillTx/>
                  <a:latin typeface="Arial" panose="020B0604020202020204"/>
                  <a:ea typeface="+mn-ea"/>
                  <a:cs typeface="+mn-cs"/>
                </a:rPr>
                <a:t>Plataformas telescópicas</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605773" y="2643380"/>
              <a:ext cx="812080" cy="1087921"/>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9847751" y="4871232"/>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0328516" y="4850661"/>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8242728" y="5304555"/>
            <a:ext cx="408467" cy="609653"/>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828395" y="2159899"/>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212634" y="4844283"/>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spTree>
    <p:extLst>
      <p:ext uri="{BB962C8B-B14F-4D97-AF65-F5344CB8AC3E}">
        <p14:creationId xmlns:p14="http://schemas.microsoft.com/office/powerpoint/2010/main" val="368717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SharedWithUsers>
    <Responsible xmlns="a8a9adf9-c756-4366-b7e7-cdacca637964">
      <UserInfo>
        <DisplayName/>
        <AccountId xsi:nil="true"/>
        <AccountType/>
      </UserInfo>
    </Responsibl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954F0EF1-9D64-48D3-96FB-5728B26859D5}">
  <ds:schemaRefs>
    <ds:schemaRef ds:uri="http://purl.org/dc/elements/1.1/"/>
    <ds:schemaRef ds:uri="http://purl.org/dc/dcmitype/"/>
    <ds:schemaRef ds:uri="http://www.w3.org/XML/1998/namespace"/>
    <ds:schemaRef ds:uri="http://schemas.microsoft.com/sharepoint/v3"/>
    <ds:schemaRef ds:uri="http://schemas.microsoft.com/office/2006/documentManagement/types"/>
    <ds:schemaRef ds:uri="a8a9adf9-c756-4366-b7e7-cdacca637964"/>
    <ds:schemaRef ds:uri="http://schemas.openxmlformats.org/package/2006/metadata/core-properties"/>
    <ds:schemaRef ds:uri="http://purl.org/dc/terms/"/>
    <ds:schemaRef ds:uri="http://schemas.microsoft.com/office/infopath/2007/PartnerControls"/>
    <ds:schemaRef ds:uri="a7929fc3-2b74-463f-8c5e-f811cd3f9428"/>
    <ds:schemaRef ds:uri="http://schemas.microsoft.com/office/2006/metadata/properties"/>
  </ds:schemaRefs>
</ds:datastoreItem>
</file>

<file path=customXml/itemProps2.xml><?xml version="1.0" encoding="utf-8"?>
<ds:datastoreItem xmlns:ds="http://schemas.openxmlformats.org/officeDocument/2006/customXml" ds:itemID="{BB609FF0-EAF5-4385-A62E-68E9FFEAE68D}">
  <ds:schemaRefs>
    <ds:schemaRef ds:uri="http://schemas.microsoft.com/sharepoint/v3/contenttype/forms"/>
  </ds:schemaRefs>
</ds:datastoreItem>
</file>

<file path=customXml/itemProps3.xml><?xml version="1.0" encoding="utf-8"?>
<ds:datastoreItem xmlns:ds="http://schemas.openxmlformats.org/officeDocument/2006/customXml" ds:itemID="{DF0DCE15-A8DB-460C-992C-D9BBB6423B6F}"/>
</file>

<file path=docProps/app.xml><?xml version="1.0" encoding="utf-8"?>
<Properties xmlns="http://schemas.openxmlformats.org/officeDocument/2006/extended-properties" xmlns:vt="http://schemas.openxmlformats.org/officeDocument/2006/docPropsVTypes">
  <Template/>
  <TotalTime>63</TotalTime>
  <Words>4672</Words>
  <Application>Microsoft Office PowerPoint</Application>
  <PresentationFormat>Widescreen</PresentationFormat>
  <Paragraphs>577</Paragraphs>
  <Slides>39</Slides>
  <Notes>25</Notes>
  <HiddenSlides>0</HiddenSlides>
  <MMClips>0</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1</vt:i4>
      </vt:variant>
      <vt:variant>
        <vt:lpstr>Slide Titles</vt:lpstr>
      </vt:variant>
      <vt:variant>
        <vt:i4>39</vt:i4>
      </vt:variant>
    </vt:vector>
  </HeadingPairs>
  <TitlesOfParts>
    <vt:vector size="50" baseType="lpstr">
      <vt:lpstr>MS PGothic</vt:lpstr>
      <vt:lpstr>-apple-system</vt:lpstr>
      <vt:lpstr>Arial</vt:lpstr>
      <vt:lpstr>Arial Narrow</vt:lpstr>
      <vt:lpstr>Calibri</vt:lpstr>
      <vt:lpstr>Roboto Bold</vt:lpstr>
      <vt:lpstr>Times</vt:lpstr>
      <vt:lpstr>Wingdings</vt:lpstr>
      <vt:lpstr>Genie QBD_2022</vt:lpstr>
      <vt:lpstr>Blank</vt:lpstr>
      <vt:lpstr>think-cell Slide</vt:lpstr>
      <vt:lpstr>Presentación de Genie </vt:lpstr>
      <vt:lpstr>Índice</vt:lpstr>
      <vt:lpstr>55 años de calidad Genie® </vt:lpstr>
      <vt:lpstr>55 años de calidad: La Historia de Genie</vt:lpstr>
      <vt:lpstr>Acerca de Genie </vt:lpstr>
      <vt:lpstr>Calidad en la que puede confiar</vt:lpstr>
      <vt:lpstr>Avanzando juntos</vt:lpstr>
      <vt:lpstr>Gama de productos</vt:lpstr>
      <vt:lpstr>Presencia de fabricación global</vt:lpstr>
      <vt:lpstr>Genie - Una marca Terex</vt:lpstr>
      <vt:lpstr>Distinciones de Genie en </vt:lpstr>
      <vt:lpstr>El Sistema Operativo de Genie</vt:lpstr>
      <vt:lpstr>Cooperación Genie®</vt:lpstr>
      <vt:lpstr>Filosofía de cooperación</vt:lpstr>
      <vt:lpstr>Equipo Genie</vt:lpstr>
      <vt:lpstr>Centrado en usted</vt:lpstr>
      <vt:lpstr>Le apoyamos</vt:lpstr>
      <vt:lpstr>Cómo le ayudamos a tener éxito</vt:lpstr>
      <vt:lpstr>Innovadores en el sector </vt:lpstr>
      <vt:lpstr>Esfuerzo para un éxito compartido</vt:lpstr>
      <vt:lpstr>Demostrar fiabilidad</vt:lpstr>
      <vt:lpstr>PowerPoint Presentation</vt:lpstr>
      <vt:lpstr>Visión general de productos Genie®</vt:lpstr>
      <vt:lpstr>Gama de productos</vt:lpstr>
      <vt:lpstr>Aplicaciones destacadas – Plataformas de brazo</vt:lpstr>
      <vt:lpstr>Aplicaciones destacadas – Plataformas de tijera</vt:lpstr>
      <vt:lpstr>Aplicaciones destacadas – Manipuladores telescópicos (ANSI)</vt:lpstr>
      <vt:lpstr>Aplicaciones destacadas – Elevadores de material</vt:lpstr>
      <vt:lpstr>Aplicaciones destacadas – Elevadores de personas</vt:lpstr>
      <vt:lpstr>Plataformas de tijera</vt:lpstr>
      <vt:lpstr>Plataformas articuladas</vt:lpstr>
      <vt:lpstr>Plataformas telescópicas</vt:lpstr>
      <vt:lpstr>Manipuladores telescópicos (ANSI)</vt:lpstr>
      <vt:lpstr>Elevadores de material</vt:lpstr>
      <vt:lpstr>Elevadores de Personas</vt:lpstr>
      <vt:lpstr>Recambios y servicios Genie®</vt:lpstr>
      <vt:lpstr>Lift Connect</vt:lpstr>
      <vt:lpstr>Recambios y servicios en todo el mundo</vt:lpstr>
      <vt:lpstr>Almacenes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Lefort, Eloise (Contractor)</cp:lastModifiedBy>
  <cp:revision>27</cp:revision>
  <dcterms:created xsi:type="dcterms:W3CDTF">2022-02-24T15:47:39Z</dcterms:created>
  <dcterms:modified xsi:type="dcterms:W3CDTF">2023-07-06T04:39:47Z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