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68" r:id="rId5"/>
  </p:sldMasterIdLst>
  <p:notesMasterIdLst>
    <p:notesMasterId r:id="rId24"/>
  </p:notesMasterIdLst>
  <p:sldIdLst>
    <p:sldId id="2147375380" r:id="rId6"/>
    <p:sldId id="2141412452" r:id="rId7"/>
    <p:sldId id="2147375395" r:id="rId8"/>
    <p:sldId id="2147375394" r:id="rId9"/>
    <p:sldId id="2147375391" r:id="rId10"/>
    <p:sldId id="2141412451" r:id="rId11"/>
    <p:sldId id="2141412467" r:id="rId12"/>
    <p:sldId id="2141412468" r:id="rId13"/>
    <p:sldId id="2141412469" r:id="rId14"/>
    <p:sldId id="2141412470" r:id="rId15"/>
    <p:sldId id="2141412471" r:id="rId16"/>
    <p:sldId id="2141412472" r:id="rId17"/>
    <p:sldId id="2147375392" r:id="rId18"/>
    <p:sldId id="2141412363" r:id="rId19"/>
    <p:sldId id="2147375404" r:id="rId20"/>
    <p:sldId id="2141412474" r:id="rId21"/>
    <p:sldId id="2147375403" r:id="rId22"/>
    <p:sldId id="2147375374" r:id="rId2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2147375380"/>
            <p14:sldId id="2141412452"/>
            <p14:sldId id="2147375395"/>
            <p14:sldId id="2147375394"/>
            <p14:sldId id="2147375391"/>
            <p14:sldId id="2141412451"/>
            <p14:sldId id="2141412467"/>
            <p14:sldId id="2141412468"/>
            <p14:sldId id="2141412469"/>
            <p14:sldId id="2141412470"/>
            <p14:sldId id="2141412471"/>
            <p14:sldId id="2141412472"/>
            <p14:sldId id="2147375392"/>
            <p14:sldId id="2141412363"/>
            <p14:sldId id="2147375404"/>
            <p14:sldId id="2141412474"/>
            <p14:sldId id="2147375403"/>
            <p14:sldId id="21473753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AD39A6C-7EE0-4EB7-B403-5A9A5B13B855}" v="3" dt="2024-10-31T18:34:51.70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8"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viewProps" Target="viewProps.xml"/><Relationship Id="rId30"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luBenson, Saoirse" userId="S::saoirse.palubenson@terex.com::db309ccb-82c2-4287-9526-cbb980897137" providerId="AD" clId="Web-{B41A6561-0DE3-B6A4-462B-40939FF823A5}"/>
    <pc:docChg chg="delSld modSection">
      <pc:chgData name="PaluBenson, Saoirse" userId="S::saoirse.palubenson@terex.com::db309ccb-82c2-4287-9526-cbb980897137" providerId="AD" clId="Web-{B41A6561-0DE3-B6A4-462B-40939FF823A5}" dt="2024-03-21T23:50:00.033" v="1"/>
      <pc:docMkLst>
        <pc:docMk/>
      </pc:docMkLst>
      <pc:sldChg chg="del">
        <pc:chgData name="PaluBenson, Saoirse" userId="S::saoirse.palubenson@terex.com::db309ccb-82c2-4287-9526-cbb980897137" providerId="AD" clId="Web-{B41A6561-0DE3-B6A4-462B-40939FF823A5}" dt="2024-03-21T23:48:53.029" v="0"/>
        <pc:sldMkLst>
          <pc:docMk/>
          <pc:sldMk cId="411366147" sldId="10538"/>
        </pc:sldMkLst>
      </pc:sldChg>
      <pc:sldChg chg="del">
        <pc:chgData name="PaluBenson, Saoirse" userId="S::saoirse.palubenson@terex.com::db309ccb-82c2-4287-9526-cbb980897137" providerId="AD" clId="Web-{B41A6561-0DE3-B6A4-462B-40939FF823A5}" dt="2024-03-21T23:50:00.033" v="1"/>
        <pc:sldMkLst>
          <pc:docMk/>
          <pc:sldMk cId="3834021886" sldId="2147309619"/>
        </pc:sldMkLst>
      </pc:sldChg>
    </pc:docChg>
  </pc:docChgLst>
  <pc:docChgLst>
    <pc:chgData name="PaluBenson, Saoirse" userId="db309ccb-82c2-4287-9526-cbb980897137" providerId="ADAL" clId="{FAD39A6C-7EE0-4EB7-B403-5A9A5B13B855}"/>
    <pc:docChg chg="modSld">
      <pc:chgData name="PaluBenson, Saoirse" userId="db309ccb-82c2-4287-9526-cbb980897137" providerId="ADAL" clId="{FAD39A6C-7EE0-4EB7-B403-5A9A5B13B855}" dt="2024-10-31T18:37:43.715" v="51" actId="1076"/>
      <pc:docMkLst>
        <pc:docMk/>
      </pc:docMkLst>
      <pc:sldChg chg="addSp modSp mod">
        <pc:chgData name="PaluBenson, Saoirse" userId="db309ccb-82c2-4287-9526-cbb980897137" providerId="ADAL" clId="{FAD39A6C-7EE0-4EB7-B403-5A9A5B13B855}" dt="2024-10-31T18:37:43.715" v="51" actId="1076"/>
        <pc:sldMkLst>
          <pc:docMk/>
          <pc:sldMk cId="4130015250" sldId="2147375404"/>
        </pc:sldMkLst>
        <pc:spChg chg="add mod">
          <ac:chgData name="PaluBenson, Saoirse" userId="db309ccb-82c2-4287-9526-cbb980897137" providerId="ADAL" clId="{FAD39A6C-7EE0-4EB7-B403-5A9A5B13B855}" dt="2024-10-31T18:37:40.207" v="50" actId="14100"/>
          <ac:spMkLst>
            <pc:docMk/>
            <pc:sldMk cId="4130015250" sldId="2147375404"/>
            <ac:spMk id="2" creationId="{F0784B36-40E3-2DC8-317F-7479466A0B2D}"/>
          </ac:spMkLst>
        </pc:spChg>
        <pc:picChg chg="add mod">
          <ac:chgData name="PaluBenson, Saoirse" userId="db309ccb-82c2-4287-9526-cbb980897137" providerId="ADAL" clId="{FAD39A6C-7EE0-4EB7-B403-5A9A5B13B855}" dt="2024-10-31T18:34:37.220" v="36" actId="1076"/>
          <ac:picMkLst>
            <pc:docMk/>
            <pc:sldMk cId="4130015250" sldId="2147375404"/>
            <ac:picMk id="6" creationId="{707247B2-5E97-5BB8-3F50-B4383EB4E40D}"/>
          </ac:picMkLst>
        </pc:picChg>
        <pc:picChg chg="add mod">
          <ac:chgData name="PaluBenson, Saoirse" userId="db309ccb-82c2-4287-9526-cbb980897137" providerId="ADAL" clId="{FAD39A6C-7EE0-4EB7-B403-5A9A5B13B855}" dt="2024-10-31T18:37:43.715" v="51" actId="1076"/>
          <ac:picMkLst>
            <pc:docMk/>
            <pc:sldMk cId="4130015250" sldId="2147375404"/>
            <ac:picMk id="14" creationId="{D680F558-7355-EFBC-9BDA-FBBA01FC7188}"/>
          </ac:picMkLst>
        </pc:picChg>
        <pc:cxnChg chg="add mod">
          <ac:chgData name="PaluBenson, Saoirse" userId="db309ccb-82c2-4287-9526-cbb980897137" providerId="ADAL" clId="{FAD39A6C-7EE0-4EB7-B403-5A9A5B13B855}" dt="2024-10-31T18:37:40.207" v="50" actId="14100"/>
          <ac:cxnSpMkLst>
            <pc:docMk/>
            <pc:sldMk cId="4130015250" sldId="2147375404"/>
            <ac:cxnSpMk id="8" creationId="{3236A9D8-5C4C-D23C-BC3B-08DE733D0F84}"/>
          </ac:cxnSpMkLst>
        </pc:cxnChg>
      </pc:sldChg>
    </pc:docChg>
  </pc:docChgLst>
  <pc:docChgLst>
    <pc:chgData name="Martini, Simona" userId="5c49a51c-d742-42a0-91e2-b2cc5dd48ecf" providerId="ADAL" clId="{F35EE29A-75E4-4264-8369-24CB7E9B7502}"/>
    <pc:docChg chg="addSld modSld">
      <pc:chgData name="Martini, Simona" userId="5c49a51c-d742-42a0-91e2-b2cc5dd48ecf" providerId="ADAL" clId="{F35EE29A-75E4-4264-8369-24CB7E9B7502}" dt="2023-11-16T12:47:06.416" v="0"/>
      <pc:docMkLst>
        <pc:docMk/>
      </pc:docMkLst>
      <pc:sldChg chg="add">
        <pc:chgData name="Martini, Simona" userId="5c49a51c-d742-42a0-91e2-b2cc5dd48ecf" providerId="ADAL" clId="{F35EE29A-75E4-4264-8369-24CB7E9B7502}" dt="2023-11-16T12:47:06.416" v="0"/>
        <pc:sldMkLst>
          <pc:docMk/>
          <pc:sldMk cId="3834021886" sldId="2147309619"/>
        </pc:sldMkLst>
      </pc:sldChg>
    </pc:docChg>
  </pc:docChgLst>
  <pc:docChgLst>
    <pc:chgData name="Luis, Nicolle" userId="S::nicolle.luis@terex.com::4c3f1c53-3627-43d7-aa1f-b926181af8f8" providerId="AD" clId="Web-{A42C3F91-C8F8-7A4E-DB08-4F9E4E657B5F}"/>
    <pc:docChg chg="sldOrd">
      <pc:chgData name="Luis, Nicolle" userId="S::nicolle.luis@terex.com::4c3f1c53-3627-43d7-aa1f-b926181af8f8" providerId="AD" clId="Web-{A42C3F91-C8F8-7A4E-DB08-4F9E4E657B5F}" dt="2024-05-07T23:41:21.858" v="0"/>
      <pc:docMkLst>
        <pc:docMk/>
      </pc:docMkLst>
      <pc:sldChg chg="ord">
        <pc:chgData name="Luis, Nicolle" userId="S::nicolle.luis@terex.com::4c3f1c53-3627-43d7-aa1f-b926181af8f8" providerId="AD" clId="Web-{A42C3F91-C8F8-7A4E-DB08-4F9E4E657B5F}" dt="2024-05-07T23:41:21.858" v="0"/>
        <pc:sldMkLst>
          <pc:docMk/>
          <pc:sldMk cId="1503910250" sldId="2141412452"/>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74085353212631"/>
          <c:y val="2.7126553226587295E-2"/>
          <c:w val="0.78528435377102046"/>
          <c:h val="0.812531154184074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14"/>
            <c:invertIfNegative val="0"/>
            <c:bubble3D val="0"/>
            <c:spPr>
              <a:solidFill>
                <a:schemeClr val="tx2"/>
              </a:solidFill>
              <a:ln>
                <a:noFill/>
              </a:ln>
              <a:effectLst/>
            </c:spPr>
            <c:extLst>
              <c:ext xmlns:c16="http://schemas.microsoft.com/office/drawing/2014/chart" uri="{C3380CC4-5D6E-409C-BE32-E72D297353CC}">
                <c16:uniqueId val="{00000008-D603-4ECC-882B-9C1DDA58993E}"/>
              </c:ext>
            </c:extLst>
          </c:dPt>
          <c:dPt>
            <c:idx val="15"/>
            <c:invertIfNegative val="0"/>
            <c:bubble3D val="0"/>
            <c:spPr>
              <a:solidFill>
                <a:schemeClr val="tx2"/>
              </a:solidFill>
              <a:ln>
                <a:noFill/>
              </a:ln>
              <a:effectLst/>
            </c:spPr>
            <c:extLst>
              <c:ext xmlns:c16="http://schemas.microsoft.com/office/drawing/2014/chart" uri="{C3380CC4-5D6E-409C-BE32-E72D297353CC}">
                <c16:uniqueId val="{00000007-D603-4ECC-882B-9C1DDA58993E}"/>
              </c:ext>
            </c:extLst>
          </c:dPt>
          <c:dPt>
            <c:idx val="16"/>
            <c:invertIfNegative val="0"/>
            <c:bubble3D val="0"/>
            <c:spPr>
              <a:solidFill>
                <a:schemeClr val="tx2"/>
              </a:solidFill>
              <a:ln>
                <a:noFill/>
              </a:ln>
              <a:effectLst/>
            </c:spPr>
            <c:extLst>
              <c:ext xmlns:c16="http://schemas.microsoft.com/office/drawing/2014/chart" uri="{C3380CC4-5D6E-409C-BE32-E72D297353CC}">
                <c16:uniqueId val="{00000006-D603-4ECC-882B-9C1DDA58993E}"/>
              </c:ext>
            </c:extLst>
          </c:dPt>
          <c:dPt>
            <c:idx val="17"/>
            <c:invertIfNegative val="0"/>
            <c:bubble3D val="0"/>
            <c:spPr>
              <a:solidFill>
                <a:schemeClr val="tx2"/>
              </a:solidFill>
              <a:ln>
                <a:noFill/>
              </a:ln>
              <a:effectLst/>
            </c:spPr>
            <c:extLst>
              <c:ext xmlns:c16="http://schemas.microsoft.com/office/drawing/2014/chart" uri="{C3380CC4-5D6E-409C-BE32-E72D297353CC}">
                <c16:uniqueId val="{00000005-D603-4ECC-882B-9C1DDA58993E}"/>
              </c:ext>
            </c:extLst>
          </c:dPt>
          <c:dPt>
            <c:idx val="18"/>
            <c:invertIfNegative val="0"/>
            <c:bubble3D val="0"/>
            <c:spPr>
              <a:solidFill>
                <a:schemeClr val="tx2"/>
              </a:solidFill>
              <a:ln>
                <a:noFill/>
              </a:ln>
              <a:effectLst/>
            </c:spPr>
            <c:extLst>
              <c:ext xmlns:c16="http://schemas.microsoft.com/office/drawing/2014/chart" uri="{C3380CC4-5D6E-409C-BE32-E72D297353CC}">
                <c16:uniqueId val="{00000004-D603-4ECC-882B-9C1DDA58993E}"/>
              </c:ext>
            </c:extLst>
          </c:dPt>
          <c:dPt>
            <c:idx val="19"/>
            <c:invertIfNegative val="0"/>
            <c:bubble3D val="0"/>
            <c:spPr>
              <a:solidFill>
                <a:schemeClr val="tx2"/>
              </a:solidFill>
              <a:ln>
                <a:noFill/>
              </a:ln>
              <a:effectLst/>
            </c:spPr>
            <c:extLst>
              <c:ext xmlns:c16="http://schemas.microsoft.com/office/drawing/2014/chart" uri="{C3380CC4-5D6E-409C-BE32-E72D297353CC}">
                <c16:uniqueId val="{00000003-D603-4ECC-882B-9C1DDA58993E}"/>
              </c:ext>
            </c:extLst>
          </c:dPt>
          <c:cat>
            <c:strRef>
              <c:f>Sheet1!$A$2:$A$21</c:f>
              <c:strCache>
                <c:ptCount val="20"/>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2022f</c:v>
                </c:pt>
                <c:pt idx="15">
                  <c:v>2023f</c:v>
                </c:pt>
                <c:pt idx="16">
                  <c:v>2024f</c:v>
                </c:pt>
                <c:pt idx="17">
                  <c:v>2025f</c:v>
                </c:pt>
                <c:pt idx="18">
                  <c:v>2026f</c:v>
                </c:pt>
                <c:pt idx="19">
                  <c:v>2027f</c:v>
                </c:pt>
              </c:strCache>
            </c:strRef>
          </c:cat>
          <c:val>
            <c:numRef>
              <c:f>Sheet1!$B$2:$B$21</c:f>
              <c:numCache>
                <c:formatCode>General</c:formatCode>
                <c:ptCount val="20"/>
                <c:pt idx="0">
                  <c:v>688861</c:v>
                </c:pt>
                <c:pt idx="1">
                  <c:v>672500</c:v>
                </c:pt>
                <c:pt idx="2">
                  <c:v>676642</c:v>
                </c:pt>
                <c:pt idx="3">
                  <c:v>679337</c:v>
                </c:pt>
                <c:pt idx="4">
                  <c:v>707031</c:v>
                </c:pt>
                <c:pt idx="5">
                  <c:v>738897</c:v>
                </c:pt>
                <c:pt idx="6">
                  <c:v>775213</c:v>
                </c:pt>
                <c:pt idx="7">
                  <c:v>801025</c:v>
                </c:pt>
                <c:pt idx="8">
                  <c:v>839807</c:v>
                </c:pt>
                <c:pt idx="9">
                  <c:v>873339</c:v>
                </c:pt>
                <c:pt idx="10">
                  <c:v>932384</c:v>
                </c:pt>
                <c:pt idx="11">
                  <c:v>973018</c:v>
                </c:pt>
                <c:pt idx="12">
                  <c:v>972259</c:v>
                </c:pt>
                <c:pt idx="13">
                  <c:v>1046705</c:v>
                </c:pt>
                <c:pt idx="14">
                  <c:v>1117074</c:v>
                </c:pt>
                <c:pt idx="15">
                  <c:v>1150586.22</c:v>
                </c:pt>
                <c:pt idx="16">
                  <c:v>1204642.371</c:v>
                </c:pt>
                <c:pt idx="17">
                  <c:v>1261262.4031500001</c:v>
                </c:pt>
                <c:pt idx="18">
                  <c:v>1320568.9534515</c:v>
                </c:pt>
                <c:pt idx="19">
                  <c:v>1382690.568473835</c:v>
                </c:pt>
              </c:numCache>
            </c:numRef>
          </c:val>
          <c:extLst>
            <c:ext xmlns:c16="http://schemas.microsoft.com/office/drawing/2014/chart" uri="{C3380CC4-5D6E-409C-BE32-E72D297353CC}">
              <c16:uniqueId val="{00000000-D603-4ECC-882B-9C1DDA58993E}"/>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130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0"/>
              <c:y val="0.2667035735418049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Developing Markets </a:t>
            </a:r>
            <a:br>
              <a:rPr lang="en-US" b="1"/>
            </a:br>
            <a:r>
              <a:rPr lang="en-US" b="1"/>
              <a:t>Annual Sales</a:t>
            </a:r>
          </a:p>
        </c:rich>
      </c:tx>
      <c:layout>
        <c:manualLayout>
          <c:xMode val="edge"/>
          <c:yMode val="edge"/>
          <c:x val="0.25381086457135443"/>
          <c:y val="1.1500125231616186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9133238266476535"/>
          <c:y val="0.13024851866323592"/>
          <c:w val="0.80830414160828323"/>
          <c:h val="0.673065319368700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12-2BE8-4551-B4F3-74C8864F46F1}"/>
              </c:ext>
            </c:extLst>
          </c:dPt>
          <c:dPt>
            <c:idx val="8"/>
            <c:invertIfNegative val="0"/>
            <c:bubble3D val="0"/>
            <c:spPr>
              <a:solidFill>
                <a:schemeClr val="tx2"/>
              </a:solidFill>
              <a:ln>
                <a:noFill/>
              </a:ln>
              <a:effectLst/>
            </c:spPr>
            <c:extLst>
              <c:ext xmlns:c16="http://schemas.microsoft.com/office/drawing/2014/chart" uri="{C3380CC4-5D6E-409C-BE32-E72D297353CC}">
                <c16:uniqueId val="{00000011-2BE8-4551-B4F3-74C8864F46F1}"/>
              </c:ext>
            </c:extLst>
          </c:dPt>
          <c:dPt>
            <c:idx val="9"/>
            <c:invertIfNegative val="0"/>
            <c:bubble3D val="0"/>
            <c:spPr>
              <a:solidFill>
                <a:schemeClr val="tx2"/>
              </a:solidFill>
              <a:ln>
                <a:noFill/>
              </a:ln>
              <a:effectLst/>
            </c:spPr>
            <c:extLst>
              <c:ext xmlns:c16="http://schemas.microsoft.com/office/drawing/2014/chart" uri="{C3380CC4-5D6E-409C-BE32-E72D297353CC}">
                <c16:uniqueId val="{00000010-2BE8-4551-B4F3-74C8864F46F1}"/>
              </c:ext>
            </c:extLst>
          </c:dPt>
          <c:dPt>
            <c:idx val="10"/>
            <c:invertIfNegative val="0"/>
            <c:bubble3D val="0"/>
            <c:spPr>
              <a:solidFill>
                <a:schemeClr val="tx2"/>
              </a:solidFill>
              <a:ln>
                <a:noFill/>
              </a:ln>
              <a:effectLst/>
            </c:spPr>
            <c:extLst>
              <c:ext xmlns:c16="http://schemas.microsoft.com/office/drawing/2014/chart" uri="{C3380CC4-5D6E-409C-BE32-E72D297353CC}">
                <c16:uniqueId val="{0000000F-2BE8-4551-B4F3-74C8864F46F1}"/>
              </c:ext>
            </c:extLst>
          </c:dPt>
          <c:dPt>
            <c:idx val="11"/>
            <c:invertIfNegative val="0"/>
            <c:bubble3D val="0"/>
            <c:spPr>
              <a:solidFill>
                <a:schemeClr val="tx2"/>
              </a:solidFill>
              <a:ln>
                <a:noFill/>
              </a:ln>
              <a:effectLst/>
            </c:spPr>
            <c:extLst>
              <c:ext xmlns:c16="http://schemas.microsoft.com/office/drawing/2014/chart" uri="{C3380CC4-5D6E-409C-BE32-E72D297353CC}">
                <c16:uniqueId val="{0000000E-2BE8-4551-B4F3-74C8864F46F1}"/>
              </c:ext>
            </c:extLst>
          </c:dPt>
          <c:dPt>
            <c:idx val="12"/>
            <c:invertIfNegative val="0"/>
            <c:bubble3D val="0"/>
            <c:spPr>
              <a:solidFill>
                <a:schemeClr val="tx2"/>
              </a:solidFill>
              <a:ln>
                <a:noFill/>
              </a:ln>
              <a:effectLst/>
            </c:spPr>
            <c:extLst>
              <c:ext xmlns:c16="http://schemas.microsoft.com/office/drawing/2014/chart" uri="{C3380CC4-5D6E-409C-BE32-E72D297353CC}">
                <c16:uniqueId val="{0000000D-2BE8-4551-B4F3-74C8864F46F1}"/>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27221</c:v>
                </c:pt>
                <c:pt idx="1">
                  <c:v>28639</c:v>
                </c:pt>
                <c:pt idx="2">
                  <c:v>34759</c:v>
                </c:pt>
                <c:pt idx="3">
                  <c:v>43790</c:v>
                </c:pt>
                <c:pt idx="4">
                  <c:v>54275</c:v>
                </c:pt>
                <c:pt idx="5">
                  <c:v>71800</c:v>
                </c:pt>
                <c:pt idx="6">
                  <c:v>163016</c:v>
                </c:pt>
                <c:pt idx="7">
                  <c:v>130000</c:v>
                </c:pt>
                <c:pt idx="8">
                  <c:v>128485.43441436272</c:v>
                </c:pt>
                <c:pt idx="9">
                  <c:v>155990.31135944536</c:v>
                </c:pt>
                <c:pt idx="10">
                  <c:v>173784.12617621728</c:v>
                </c:pt>
                <c:pt idx="11">
                  <c:v>193607.68144913836</c:v>
                </c:pt>
                <c:pt idx="12">
                  <c:v>215692.50967204155</c:v>
                </c:pt>
              </c:numCache>
            </c:numRef>
          </c:val>
          <c:extLst>
            <c:ext xmlns:c16="http://schemas.microsoft.com/office/drawing/2014/chart" uri="{C3380CC4-5D6E-409C-BE32-E72D297353CC}">
              <c16:uniqueId val="{0000000C-2BE8-4551-B4F3-74C8864F46F1}"/>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22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921259842519685E-3"/>
              <c:y val="0.2991913148638057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Aerial Market</a:t>
            </a:r>
          </a:p>
        </c:rich>
      </c:tx>
      <c:layout>
        <c:manualLayout>
          <c:xMode val="edge"/>
          <c:yMode val="edge"/>
          <c:x val="0.33285310025676634"/>
          <c:y val="1.1389123297572681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8646913898152062"/>
          <c:y val="0.18774969756048565"/>
          <c:w val="0.81333114093683845"/>
          <c:h val="0.61035878792453147"/>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01-3F65-4DFC-9579-50634BA64570}"/>
              </c:ext>
            </c:extLst>
          </c:dPt>
          <c:dPt>
            <c:idx val="8"/>
            <c:invertIfNegative val="0"/>
            <c:bubble3D val="0"/>
            <c:spPr>
              <a:solidFill>
                <a:schemeClr val="tx2"/>
              </a:solidFill>
              <a:ln>
                <a:noFill/>
              </a:ln>
              <a:effectLst/>
            </c:spPr>
            <c:extLst>
              <c:ext xmlns:c16="http://schemas.microsoft.com/office/drawing/2014/chart" uri="{C3380CC4-5D6E-409C-BE32-E72D297353CC}">
                <c16:uniqueId val="{00000003-3F65-4DFC-9579-50634BA64570}"/>
              </c:ext>
            </c:extLst>
          </c:dPt>
          <c:dPt>
            <c:idx val="9"/>
            <c:invertIfNegative val="0"/>
            <c:bubble3D val="0"/>
            <c:spPr>
              <a:solidFill>
                <a:schemeClr val="tx2"/>
              </a:solidFill>
              <a:ln>
                <a:noFill/>
              </a:ln>
              <a:effectLst/>
            </c:spPr>
            <c:extLst>
              <c:ext xmlns:c16="http://schemas.microsoft.com/office/drawing/2014/chart" uri="{C3380CC4-5D6E-409C-BE32-E72D297353CC}">
                <c16:uniqueId val="{00000005-3F65-4DFC-9579-50634BA64570}"/>
              </c:ext>
            </c:extLst>
          </c:dPt>
          <c:dPt>
            <c:idx val="10"/>
            <c:invertIfNegative val="0"/>
            <c:bubble3D val="0"/>
            <c:spPr>
              <a:solidFill>
                <a:schemeClr val="tx2"/>
              </a:solidFill>
              <a:ln>
                <a:noFill/>
              </a:ln>
              <a:effectLst/>
            </c:spPr>
            <c:extLst>
              <c:ext xmlns:c16="http://schemas.microsoft.com/office/drawing/2014/chart" uri="{C3380CC4-5D6E-409C-BE32-E72D297353CC}">
                <c16:uniqueId val="{00000007-3F65-4DFC-9579-50634BA64570}"/>
              </c:ext>
            </c:extLst>
          </c:dPt>
          <c:dPt>
            <c:idx val="11"/>
            <c:invertIfNegative val="0"/>
            <c:bubble3D val="0"/>
            <c:spPr>
              <a:solidFill>
                <a:schemeClr val="tx2"/>
              </a:solidFill>
              <a:ln>
                <a:noFill/>
              </a:ln>
              <a:effectLst/>
            </c:spPr>
            <c:extLst>
              <c:ext xmlns:c16="http://schemas.microsoft.com/office/drawing/2014/chart" uri="{C3380CC4-5D6E-409C-BE32-E72D297353CC}">
                <c16:uniqueId val="{00000009-3F65-4DFC-9579-50634BA64570}"/>
              </c:ext>
            </c:extLst>
          </c:dPt>
          <c:dPt>
            <c:idx val="12"/>
            <c:invertIfNegative val="0"/>
            <c:bubble3D val="0"/>
            <c:spPr>
              <a:solidFill>
                <a:schemeClr val="tx2"/>
              </a:solidFill>
              <a:ln>
                <a:noFill/>
              </a:ln>
              <a:effectLst/>
            </c:spPr>
            <c:extLst>
              <c:ext xmlns:c16="http://schemas.microsoft.com/office/drawing/2014/chart" uri="{C3380CC4-5D6E-409C-BE32-E72D297353CC}">
                <c16:uniqueId val="{0000000B-3F65-4DFC-9579-50634BA64570}"/>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220980</c:v>
                </c:pt>
                <c:pt idx="1">
                  <c:v>228053</c:v>
                </c:pt>
                <c:pt idx="2">
                  <c:v>256033</c:v>
                </c:pt>
                <c:pt idx="3">
                  <c:v>299889</c:v>
                </c:pt>
                <c:pt idx="4">
                  <c:v>299861</c:v>
                </c:pt>
                <c:pt idx="5">
                  <c:v>219140</c:v>
                </c:pt>
                <c:pt idx="6">
                  <c:v>382841</c:v>
                </c:pt>
                <c:pt idx="7">
                  <c:v>405811.46</c:v>
                </c:pt>
                <c:pt idx="8">
                  <c:v>430160.14760000003</c:v>
                </c:pt>
                <c:pt idx="9">
                  <c:v>455969.75645600003</c:v>
                </c:pt>
                <c:pt idx="10">
                  <c:v>483327.94184336008</c:v>
                </c:pt>
                <c:pt idx="11">
                  <c:v>512327.61835396173</c:v>
                </c:pt>
                <c:pt idx="12">
                  <c:v>543067.27545519941</c:v>
                </c:pt>
              </c:numCache>
            </c:numRef>
          </c:val>
          <c:extLst>
            <c:ext xmlns:c16="http://schemas.microsoft.com/office/drawing/2014/chart" uri="{C3380CC4-5D6E-409C-BE32-E72D297353CC}">
              <c16:uniqueId val="{0000000C-3F65-4DFC-9579-50634BA64570}"/>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4109052593859716E-3"/>
              <c:y val="0.326891603346429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766703466174155"/>
          <c:y val="1.138584569041258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1132738215092736"/>
          <c:y val="0.18089284753725055"/>
          <c:w val="0.8886726178490727"/>
          <c:h val="0.57356641025479749"/>
        </c:manualLayout>
      </c:layout>
      <c:lineChart>
        <c:grouping val="standard"/>
        <c:varyColors val="0"/>
        <c:ser>
          <c:idx val="0"/>
          <c:order val="0"/>
          <c:tx>
            <c:strRef>
              <c:f>Sheet1!$B$1</c:f>
              <c:strCache>
                <c:ptCount val="1"/>
                <c:pt idx="0">
                  <c:v>Fleet Age</c:v>
                </c:pt>
              </c:strCache>
            </c:strRef>
          </c:tx>
          <c:spPr>
            <a:ln w="28575" cap="rnd">
              <a:solidFill>
                <a:schemeClr val="accent5"/>
              </a:solidFill>
              <a:round/>
            </a:ln>
            <a:effectLst/>
          </c:spPr>
          <c:marker>
            <c:symbol val="none"/>
          </c:marker>
          <c:cat>
            <c:strRef>
              <c:f>Sheet1!$A$2:$A$9</c:f>
              <c:strCache>
                <c:ptCount val="8"/>
                <c:pt idx="0">
                  <c:v>2015</c:v>
                </c:pt>
                <c:pt idx="1">
                  <c:v>2016</c:v>
                </c:pt>
                <c:pt idx="2">
                  <c:v>2017</c:v>
                </c:pt>
                <c:pt idx="3">
                  <c:v>2018</c:v>
                </c:pt>
                <c:pt idx="4">
                  <c:v>2019</c:v>
                </c:pt>
                <c:pt idx="5">
                  <c:v>2020</c:v>
                </c:pt>
                <c:pt idx="6">
                  <c:v>2021</c:v>
                </c:pt>
                <c:pt idx="7">
                  <c:v>2022f</c:v>
                </c:pt>
              </c:strCache>
            </c:strRef>
          </c:cat>
          <c:val>
            <c:numRef>
              <c:f>Sheet1!$B$2:$B$9</c:f>
              <c:numCache>
                <c:formatCode>General</c:formatCode>
                <c:ptCount val="8"/>
                <c:pt idx="0">
                  <c:v>53.234040391856638</c:v>
                </c:pt>
                <c:pt idx="1">
                  <c:v>50.674814494306041</c:v>
                </c:pt>
                <c:pt idx="2">
                  <c:v>46.746564799590828</c:v>
                </c:pt>
                <c:pt idx="3">
                  <c:v>45.861419259871951</c:v>
                </c:pt>
                <c:pt idx="4">
                  <c:v>46.016140353249355</c:v>
                </c:pt>
                <c:pt idx="5">
                  <c:v>49.879205480185277</c:v>
                </c:pt>
                <c:pt idx="6">
                  <c:v>54.452894009078015</c:v>
                </c:pt>
                <c:pt idx="7">
                  <c:v>56.787806504444781</c:v>
                </c:pt>
              </c:numCache>
            </c:numRef>
          </c:val>
          <c:smooth val="0"/>
          <c:extLst>
            <c:ext xmlns:c16="http://schemas.microsoft.com/office/drawing/2014/chart" uri="{C3380CC4-5D6E-409C-BE32-E72D297353CC}">
              <c16:uniqueId val="{00000000-09A3-495A-9EC1-49503E7DE1D1}"/>
            </c:ext>
          </c:extLst>
        </c:ser>
        <c:dLbls>
          <c:showLegendKey val="0"/>
          <c:showVal val="0"/>
          <c:showCatName val="0"/>
          <c:showSerName val="0"/>
          <c:showPercent val="0"/>
          <c:showBubbleSize val="0"/>
        </c:dLbls>
        <c:smooth val="0"/>
        <c:axId val="705939951"/>
        <c:axId val="705934127"/>
      </c:lineChart>
      <c:catAx>
        <c:axId val="705939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705934127"/>
        <c:crosses val="autoZero"/>
        <c:auto val="1"/>
        <c:lblAlgn val="ctr"/>
        <c:lblOffset val="100"/>
        <c:noMultiLvlLbl val="0"/>
      </c:catAx>
      <c:valAx>
        <c:axId val="705934127"/>
        <c:scaling>
          <c:orientation val="minMax"/>
          <c:max val="65"/>
          <c:min val="35"/>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70593995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10/31/2024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12</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78566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14</a:t>
            </a:fld>
            <a:endParaRPr lang="en-US"/>
          </a:p>
        </p:txBody>
      </p:sp>
    </p:spTree>
    <p:extLst>
      <p:ext uri="{BB962C8B-B14F-4D97-AF65-F5344CB8AC3E}">
        <p14:creationId xmlns:p14="http://schemas.microsoft.com/office/powerpoint/2010/main" val="4352195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16</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0C370D-1C4D-4B5A-8C57-94BF129F8FD7}" type="slidenum">
              <a:rPr lang="en-US" smtClean="0"/>
              <a:t>17</a:t>
            </a:fld>
            <a:endParaRPr lang="en-US"/>
          </a:p>
        </p:txBody>
      </p:sp>
    </p:spTree>
    <p:extLst>
      <p:ext uri="{BB962C8B-B14F-4D97-AF65-F5344CB8AC3E}">
        <p14:creationId xmlns:p14="http://schemas.microsoft.com/office/powerpoint/2010/main" val="766723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7352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545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66408"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40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926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7</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8</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9</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10</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11</a:t>
            </a:fld>
            <a:endParaRPr lang="en-US"/>
          </a:p>
        </p:txBody>
      </p:sp>
    </p:spTree>
    <p:extLst>
      <p:ext uri="{BB962C8B-B14F-4D97-AF65-F5344CB8AC3E}">
        <p14:creationId xmlns:p14="http://schemas.microsoft.com/office/powerpoint/2010/main" val="10326356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6.sv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10/31/2024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10/31/2024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456934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 Execu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15" name="Group 14">
            <a:extLst>
              <a:ext uri="{FF2B5EF4-FFF2-40B4-BE49-F238E27FC236}">
                <a16:creationId xmlns:a16="http://schemas.microsoft.com/office/drawing/2014/main" id="{C5592A9E-0BF9-8848-8F64-81E72409F5DE}"/>
              </a:ext>
            </a:extLst>
          </p:cNvPr>
          <p:cNvGrpSpPr/>
          <p:nvPr userDrawn="1"/>
        </p:nvGrpSpPr>
        <p:grpSpPr>
          <a:xfrm>
            <a:off x="11288581" y="166057"/>
            <a:ext cx="717460" cy="663184"/>
            <a:chOff x="11112505" y="166057"/>
            <a:chExt cx="717460" cy="663184"/>
          </a:xfrm>
        </p:grpSpPr>
        <p:pic>
          <p:nvPicPr>
            <p:cNvPr id="18" name="Picture 17">
              <a:extLst>
                <a:ext uri="{FF2B5EF4-FFF2-40B4-BE49-F238E27FC236}">
                  <a16:creationId xmlns:a16="http://schemas.microsoft.com/office/drawing/2014/main" id="{C8E72C5B-0070-7340-A4C9-94E38873A07A}"/>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19" name="TextBox 18">
              <a:extLst>
                <a:ext uri="{FF2B5EF4-FFF2-40B4-BE49-F238E27FC236}">
                  <a16:creationId xmlns:a16="http://schemas.microsoft.com/office/drawing/2014/main" id="{F09B26D9-A0CE-9941-A4C0-15B2DBC26AA8}"/>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20" name="TextBox 19">
              <a:extLst>
                <a:ext uri="{FF2B5EF4-FFF2-40B4-BE49-F238E27FC236}">
                  <a16:creationId xmlns:a16="http://schemas.microsoft.com/office/drawing/2014/main" id="{249EFA03-5535-D547-9A27-DC802A3AF68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21" name="TextBox 20">
              <a:extLst>
                <a:ext uri="{FF2B5EF4-FFF2-40B4-BE49-F238E27FC236}">
                  <a16:creationId xmlns:a16="http://schemas.microsoft.com/office/drawing/2014/main" id="{1C0E6683-E64C-5545-81EE-9817955F4A88}"/>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22" name="Block Arc 24">
              <a:extLst>
                <a:ext uri="{FF2B5EF4-FFF2-40B4-BE49-F238E27FC236}">
                  <a16:creationId xmlns:a16="http://schemas.microsoft.com/office/drawing/2014/main" id="{D865A57C-C085-E042-B58A-89D5D7870214}"/>
                </a:ext>
              </a:extLst>
            </p:cNvPr>
            <p:cNvSpPr/>
            <p:nvPr/>
          </p:nvSpPr>
          <p:spPr>
            <a:xfrm rot="9329860">
              <a:off x="11161720" y="295259"/>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3" name="Graphic 22">
              <a:extLst>
                <a:ext uri="{FF2B5EF4-FFF2-40B4-BE49-F238E27FC236}">
                  <a16:creationId xmlns:a16="http://schemas.microsoft.com/office/drawing/2014/main" id="{2A7C8C64-8F69-E34A-AB13-EE8A480DB0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128" y="420874"/>
              <a:ext cx="150613" cy="180000"/>
            </a:xfrm>
            <a:prstGeom prst="rect">
              <a:avLst/>
            </a:prstGeom>
          </p:spPr>
        </p:pic>
      </p:grpSp>
    </p:spTree>
    <p:extLst>
      <p:ext uri="{BB962C8B-B14F-4D97-AF65-F5344CB8AC3E}">
        <p14:creationId xmlns:p14="http://schemas.microsoft.com/office/powerpoint/2010/main" val="2529611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fault Base Slide - Innova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31" name="Group 30">
            <a:extLst>
              <a:ext uri="{FF2B5EF4-FFF2-40B4-BE49-F238E27FC236}">
                <a16:creationId xmlns:a16="http://schemas.microsoft.com/office/drawing/2014/main" id="{A7FDE961-4DFD-4F4B-B884-A0CAFC1271D6}"/>
              </a:ext>
            </a:extLst>
          </p:cNvPr>
          <p:cNvGrpSpPr/>
          <p:nvPr userDrawn="1"/>
        </p:nvGrpSpPr>
        <p:grpSpPr>
          <a:xfrm>
            <a:off x="11290158" y="174039"/>
            <a:ext cx="717460" cy="659969"/>
            <a:chOff x="11112505" y="166057"/>
            <a:chExt cx="717460" cy="659969"/>
          </a:xfrm>
        </p:grpSpPr>
        <p:pic>
          <p:nvPicPr>
            <p:cNvPr id="32" name="Picture 31">
              <a:extLst>
                <a:ext uri="{FF2B5EF4-FFF2-40B4-BE49-F238E27FC236}">
                  <a16:creationId xmlns:a16="http://schemas.microsoft.com/office/drawing/2014/main" id="{CB0DB66D-A5F7-7E4C-933F-99E007C99D9E}"/>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33" name="TextBox 32">
              <a:extLst>
                <a:ext uri="{FF2B5EF4-FFF2-40B4-BE49-F238E27FC236}">
                  <a16:creationId xmlns:a16="http://schemas.microsoft.com/office/drawing/2014/main" id="{C646A20E-55AA-8F45-BC24-A120FE4B06EC}"/>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34" name="TextBox 33">
              <a:extLst>
                <a:ext uri="{FF2B5EF4-FFF2-40B4-BE49-F238E27FC236}">
                  <a16:creationId xmlns:a16="http://schemas.microsoft.com/office/drawing/2014/main" id="{7B724F16-8EE9-BB40-9C04-390CDE40CCD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35" name="TextBox 34">
              <a:extLst>
                <a:ext uri="{FF2B5EF4-FFF2-40B4-BE49-F238E27FC236}">
                  <a16:creationId xmlns:a16="http://schemas.microsoft.com/office/drawing/2014/main" id="{DD377415-A6C8-5541-A31D-192B751765A1}"/>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36" name="Block Arc 24">
              <a:extLst>
                <a:ext uri="{FF2B5EF4-FFF2-40B4-BE49-F238E27FC236}">
                  <a16:creationId xmlns:a16="http://schemas.microsoft.com/office/drawing/2014/main" id="{DAF1AABD-DD20-2747-AD43-5F7F05C7314C}"/>
                </a:ext>
              </a:extLst>
            </p:cNvPr>
            <p:cNvSpPr/>
            <p:nvPr/>
          </p:nvSpPr>
          <p:spPr>
            <a:xfrm rot="16500953">
              <a:off x="11087514" y="242502"/>
              <a:ext cx="632138" cy="534910"/>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37" name="Graphic 36">
              <a:extLst>
                <a:ext uri="{FF2B5EF4-FFF2-40B4-BE49-F238E27FC236}">
                  <a16:creationId xmlns:a16="http://schemas.microsoft.com/office/drawing/2014/main" id="{FC2776B3-0E50-C542-A947-860925F59F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17991"/>
              <a:ext cx="150613" cy="180000"/>
            </a:xfrm>
            <a:prstGeom prst="rect">
              <a:avLst/>
            </a:prstGeom>
          </p:spPr>
        </p:pic>
      </p:grpSp>
    </p:spTree>
    <p:extLst>
      <p:ext uri="{BB962C8B-B14F-4D97-AF65-F5344CB8AC3E}">
        <p14:creationId xmlns:p14="http://schemas.microsoft.com/office/powerpoint/2010/main" val="1420659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fault Base Slide - Grow">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26" name="Group 25">
            <a:extLst>
              <a:ext uri="{FF2B5EF4-FFF2-40B4-BE49-F238E27FC236}">
                <a16:creationId xmlns:a16="http://schemas.microsoft.com/office/drawing/2014/main" id="{B368784E-235E-7F43-8A4C-B35B2C2DC9E3}"/>
              </a:ext>
            </a:extLst>
          </p:cNvPr>
          <p:cNvGrpSpPr/>
          <p:nvPr userDrawn="1"/>
        </p:nvGrpSpPr>
        <p:grpSpPr>
          <a:xfrm>
            <a:off x="11290158" y="180205"/>
            <a:ext cx="717460" cy="648074"/>
            <a:chOff x="11112505" y="166057"/>
            <a:chExt cx="717460" cy="648074"/>
          </a:xfrm>
        </p:grpSpPr>
        <p:pic>
          <p:nvPicPr>
            <p:cNvPr id="27" name="Picture 26">
              <a:extLst>
                <a:ext uri="{FF2B5EF4-FFF2-40B4-BE49-F238E27FC236}">
                  <a16:creationId xmlns:a16="http://schemas.microsoft.com/office/drawing/2014/main" id="{82E92843-0819-DC42-B84D-3818473D1354}"/>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28" name="TextBox 27">
              <a:extLst>
                <a:ext uri="{FF2B5EF4-FFF2-40B4-BE49-F238E27FC236}">
                  <a16:creationId xmlns:a16="http://schemas.microsoft.com/office/drawing/2014/main" id="{313822E2-4B8E-324B-A6A9-89286AD15B8C}"/>
                </a:ext>
              </a:extLst>
            </p:cNvPr>
            <p:cNvSpPr txBox="1"/>
            <p:nvPr/>
          </p:nvSpPr>
          <p:spPr>
            <a:xfrm>
              <a:off x="11310125" y="166057"/>
              <a:ext cx="306339" cy="276999"/>
            </a:xfrm>
            <a:prstGeom prst="rect">
              <a:avLst/>
            </a:prstGeom>
            <a:noFill/>
          </p:spPr>
          <p:txBody>
            <a:bodyPr wrap="square" rtlCol="0">
              <a:spAutoFit/>
            </a:bodyPr>
            <a:lstStyle/>
            <a:p>
              <a:r>
                <a:rPr lang="en-US" sz="1200">
                  <a:solidFill>
                    <a:schemeClr val="bg1"/>
                  </a:solidFill>
                </a:rPr>
                <a:t>E</a:t>
              </a:r>
            </a:p>
          </p:txBody>
        </p:sp>
        <p:sp>
          <p:nvSpPr>
            <p:cNvPr id="29" name="TextBox 28">
              <a:extLst>
                <a:ext uri="{FF2B5EF4-FFF2-40B4-BE49-F238E27FC236}">
                  <a16:creationId xmlns:a16="http://schemas.microsoft.com/office/drawing/2014/main" id="{19BC7629-81A7-9947-BB3D-9645B89ED0A3}"/>
                </a:ext>
              </a:extLst>
            </p:cNvPr>
            <p:cNvSpPr txBox="1"/>
            <p:nvPr/>
          </p:nvSpPr>
          <p:spPr>
            <a:xfrm>
              <a:off x="11523626" y="469612"/>
              <a:ext cx="306339" cy="276999"/>
            </a:xfrm>
            <a:prstGeom prst="rect">
              <a:avLst/>
            </a:prstGeom>
            <a:noFill/>
          </p:spPr>
          <p:txBody>
            <a:bodyPr wrap="square" rtlCol="0">
              <a:spAutoFit/>
            </a:bodyPr>
            <a:lstStyle/>
            <a:p>
              <a:r>
                <a:rPr lang="en-US" sz="1200">
                  <a:solidFill>
                    <a:schemeClr val="bg1"/>
                  </a:solidFill>
                </a:rPr>
                <a:t>I</a:t>
              </a:r>
            </a:p>
          </p:txBody>
        </p:sp>
        <p:sp>
          <p:nvSpPr>
            <p:cNvPr id="30" name="TextBox 29">
              <a:extLst>
                <a:ext uri="{FF2B5EF4-FFF2-40B4-BE49-F238E27FC236}">
                  <a16:creationId xmlns:a16="http://schemas.microsoft.com/office/drawing/2014/main" id="{F5875D9C-31AD-204E-9C0A-9CE408EC0261}"/>
                </a:ext>
              </a:extLst>
            </p:cNvPr>
            <p:cNvSpPr txBox="1"/>
            <p:nvPr/>
          </p:nvSpPr>
          <p:spPr>
            <a:xfrm>
              <a:off x="11112505" y="473099"/>
              <a:ext cx="306339" cy="276999"/>
            </a:xfrm>
            <a:prstGeom prst="rect">
              <a:avLst/>
            </a:prstGeom>
            <a:noFill/>
          </p:spPr>
          <p:txBody>
            <a:bodyPr wrap="square" rtlCol="0">
              <a:spAutoFit/>
            </a:bodyPr>
            <a:lstStyle/>
            <a:p>
              <a:r>
                <a:rPr lang="en-US" sz="1200">
                  <a:solidFill>
                    <a:schemeClr val="bg1"/>
                  </a:solidFill>
                </a:rPr>
                <a:t>G</a:t>
              </a:r>
            </a:p>
          </p:txBody>
        </p:sp>
        <p:sp>
          <p:nvSpPr>
            <p:cNvPr id="38" name="Block Arc 24">
              <a:extLst>
                <a:ext uri="{FF2B5EF4-FFF2-40B4-BE49-F238E27FC236}">
                  <a16:creationId xmlns:a16="http://schemas.microsoft.com/office/drawing/2014/main" id="{1C862CB6-3545-1345-BE8D-BEEE27ED3FD7}"/>
                </a:ext>
              </a:extLst>
            </p:cNvPr>
            <p:cNvSpPr/>
            <p:nvPr/>
          </p:nvSpPr>
          <p:spPr>
            <a:xfrm rot="2084213">
              <a:off x="11170932" y="204725"/>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9" name="Graphic 38">
              <a:extLst>
                <a:ext uri="{FF2B5EF4-FFF2-40B4-BE49-F238E27FC236}">
                  <a16:creationId xmlns:a16="http://schemas.microsoft.com/office/drawing/2014/main" id="{9ED902D5-E09F-6144-BB94-92B4DC8A3E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21927"/>
              <a:ext cx="150613" cy="180000"/>
            </a:xfrm>
            <a:prstGeom prst="rect">
              <a:avLst/>
            </a:prstGeom>
          </p:spPr>
        </p:pic>
      </p:grpSp>
    </p:spTree>
    <p:extLst>
      <p:ext uri="{BB962C8B-B14F-4D97-AF65-F5344CB8AC3E}">
        <p14:creationId xmlns:p14="http://schemas.microsoft.com/office/powerpoint/2010/main" val="5860292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468575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57080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5109715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3691903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293783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774009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9664754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1028102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496254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2743215717"/>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41687043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36560632"/>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47627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0852508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338038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654177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052808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1070114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166743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05E003-7340-5201-2A73-F9670ABD905B}"/>
              </a:ext>
            </a:extLst>
          </p:cNvPr>
          <p:cNvPicPr>
            <a:picLocks noChangeAspect="1"/>
          </p:cNvPicPr>
          <p:nvPr userDrawn="1"/>
        </p:nvPicPr>
        <p:blipFill>
          <a:blip r:embed="rId2"/>
          <a:stretch>
            <a:fillRect/>
          </a:stretch>
        </p:blipFill>
        <p:spPr>
          <a:xfrm>
            <a:off x="0" y="0"/>
            <a:ext cx="12192000" cy="568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0267978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797062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69717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331101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74126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14868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86128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60278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788931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122715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007490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10/31/2024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2238097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7520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084517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3449506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880975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8460159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80275436"/>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 id="2147483796" r:id="rId28"/>
    <p:sldLayoutId id="2147483797" r:id="rId29"/>
    <p:sldLayoutId id="2147483798" r:id="rId30"/>
    <p:sldLayoutId id="2147483799" r:id="rId31"/>
    <p:sldLayoutId id="2147483800" r:id="rId32"/>
    <p:sldLayoutId id="2147483801" r:id="rId33"/>
    <p:sldLayoutId id="2147483802" r:id="rId34"/>
    <p:sldLayoutId id="2147483803" r:id="rId35"/>
    <p:sldLayoutId id="2147483804" r:id="rId36"/>
    <p:sldLayoutId id="2147483805" r:id="rId37"/>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6.xml"/></Relationships>
</file>

<file path=ppt/slides/_rels/slide1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jpeg"/><Relationship Id="rId7" Type="http://schemas.openxmlformats.org/officeDocument/2006/relationships/image" Target="../media/image90.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89.jpeg"/><Relationship Id="rId5" Type="http://schemas.openxmlformats.org/officeDocument/2006/relationships/image" Target="../media/image75.svg"/><Relationship Id="rId4" Type="http://schemas.openxmlformats.org/officeDocument/2006/relationships/image" Target="../media/image74.png"/><Relationship Id="rId9" Type="http://schemas.openxmlformats.org/officeDocument/2006/relationships/image" Target="../media/image92.png"/></Relationships>
</file>

<file path=ppt/slides/_rels/slide1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75.svg"/></Relationships>
</file>

<file path=ppt/slides/_rels/slide12.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74.png"/><Relationship Id="rId7" Type="http://schemas.openxmlformats.org/officeDocument/2006/relationships/image" Target="../media/image99.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75.svg"/><Relationship Id="rId9" Type="http://schemas.openxmlformats.org/officeDocument/2006/relationships/image" Target="../media/image101.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5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3" Type="http://schemas.openxmlformats.org/officeDocument/2006/relationships/image" Target="../media/image113.svg"/><Relationship Id="rId18" Type="http://schemas.openxmlformats.org/officeDocument/2006/relationships/image" Target="../media/image118.png"/><Relationship Id="rId26" Type="http://schemas.openxmlformats.org/officeDocument/2006/relationships/image" Target="../media/image126.svg"/><Relationship Id="rId3" Type="http://schemas.openxmlformats.org/officeDocument/2006/relationships/image" Target="../media/image103.png"/><Relationship Id="rId21" Type="http://schemas.openxmlformats.org/officeDocument/2006/relationships/image" Target="../media/image121.png"/><Relationship Id="rId34" Type="http://schemas.openxmlformats.org/officeDocument/2006/relationships/image" Target="../media/image134.png"/><Relationship Id="rId7" Type="http://schemas.openxmlformats.org/officeDocument/2006/relationships/image" Target="../media/image107.svg"/><Relationship Id="rId12" Type="http://schemas.openxmlformats.org/officeDocument/2006/relationships/image" Target="../media/image112.png"/><Relationship Id="rId17" Type="http://schemas.openxmlformats.org/officeDocument/2006/relationships/image" Target="../media/image117.svg"/><Relationship Id="rId25" Type="http://schemas.openxmlformats.org/officeDocument/2006/relationships/image" Target="../media/image125.png"/><Relationship Id="rId33" Type="http://schemas.openxmlformats.org/officeDocument/2006/relationships/image" Target="../media/image133.svg"/><Relationship Id="rId2" Type="http://schemas.openxmlformats.org/officeDocument/2006/relationships/notesSlide" Target="../notesSlides/notesSlide13.xml"/><Relationship Id="rId16" Type="http://schemas.openxmlformats.org/officeDocument/2006/relationships/image" Target="../media/image116.png"/><Relationship Id="rId20" Type="http://schemas.openxmlformats.org/officeDocument/2006/relationships/image" Target="../media/image120.png"/><Relationship Id="rId29" Type="http://schemas.openxmlformats.org/officeDocument/2006/relationships/image" Target="../media/image129.png"/><Relationship Id="rId1" Type="http://schemas.openxmlformats.org/officeDocument/2006/relationships/slideLayout" Target="../slideLayouts/slideLayout1.xml"/><Relationship Id="rId6" Type="http://schemas.openxmlformats.org/officeDocument/2006/relationships/image" Target="../media/image106.png"/><Relationship Id="rId11" Type="http://schemas.openxmlformats.org/officeDocument/2006/relationships/image" Target="../media/image111.svg"/><Relationship Id="rId24" Type="http://schemas.openxmlformats.org/officeDocument/2006/relationships/image" Target="../media/image124.svg"/><Relationship Id="rId32" Type="http://schemas.openxmlformats.org/officeDocument/2006/relationships/image" Target="../media/image132.svg"/><Relationship Id="rId5" Type="http://schemas.openxmlformats.org/officeDocument/2006/relationships/image" Target="../media/image105.png"/><Relationship Id="rId15" Type="http://schemas.openxmlformats.org/officeDocument/2006/relationships/image" Target="../media/image115.svg"/><Relationship Id="rId23" Type="http://schemas.openxmlformats.org/officeDocument/2006/relationships/image" Target="../media/image123.png"/><Relationship Id="rId28" Type="http://schemas.openxmlformats.org/officeDocument/2006/relationships/image" Target="../media/image128.svg"/><Relationship Id="rId10" Type="http://schemas.openxmlformats.org/officeDocument/2006/relationships/image" Target="../media/image110.png"/><Relationship Id="rId19" Type="http://schemas.openxmlformats.org/officeDocument/2006/relationships/image" Target="../media/image119.svg"/><Relationship Id="rId31" Type="http://schemas.openxmlformats.org/officeDocument/2006/relationships/image" Target="../media/image131.png"/><Relationship Id="rId4" Type="http://schemas.openxmlformats.org/officeDocument/2006/relationships/image" Target="../media/image104.png"/><Relationship Id="rId9" Type="http://schemas.openxmlformats.org/officeDocument/2006/relationships/image" Target="../media/image109.svg"/><Relationship Id="rId14" Type="http://schemas.openxmlformats.org/officeDocument/2006/relationships/image" Target="../media/image114.png"/><Relationship Id="rId22" Type="http://schemas.openxmlformats.org/officeDocument/2006/relationships/image" Target="../media/image122.svg"/><Relationship Id="rId27" Type="http://schemas.openxmlformats.org/officeDocument/2006/relationships/image" Target="../media/image127.png"/><Relationship Id="rId30" Type="http://schemas.openxmlformats.org/officeDocument/2006/relationships/image" Target="../media/image130.svg"/><Relationship Id="rId8" Type="http://schemas.openxmlformats.org/officeDocument/2006/relationships/image" Target="../media/image108.png"/></Relationships>
</file>

<file path=ppt/slides/_rels/slide16.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75.svg"/><Relationship Id="rId4" Type="http://schemas.openxmlformats.org/officeDocument/2006/relationships/image" Target="../media/image74.png"/></Relationships>
</file>

<file path=ppt/slides/_rels/slide17.xml.rels><?xml version="1.0" encoding="UTF-8" standalone="yes"?>
<Relationships xmlns="http://schemas.openxmlformats.org/package/2006/relationships"><Relationship Id="rId8" Type="http://schemas.openxmlformats.org/officeDocument/2006/relationships/image" Target="../media/image141.svg"/><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139.svg"/><Relationship Id="rId5" Type="http://schemas.openxmlformats.org/officeDocument/2006/relationships/image" Target="../media/image138.png"/><Relationship Id="rId10" Type="http://schemas.openxmlformats.org/officeDocument/2006/relationships/image" Target="../media/image143.svg"/><Relationship Id="rId4" Type="http://schemas.openxmlformats.org/officeDocument/2006/relationships/image" Target="../media/image137.svg"/><Relationship Id="rId9" Type="http://schemas.openxmlformats.org/officeDocument/2006/relationships/image" Target="../media/image14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emf"/></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svg"/><Relationship Id="rId3" Type="http://schemas.openxmlformats.org/officeDocument/2006/relationships/image" Target="../media/image52.png"/><Relationship Id="rId7" Type="http://schemas.openxmlformats.org/officeDocument/2006/relationships/image" Target="../media/image56.svg"/><Relationship Id="rId12" Type="http://schemas.openxmlformats.org/officeDocument/2006/relationships/image" Target="../media/image61.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82.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5.svg"/></Relationships>
</file>

<file path=ppt/slides/_rels/slide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4.png"/><Relationship Id="rId7" Type="http://schemas.openxmlformats.org/officeDocument/2006/relationships/image" Target="../media/image85.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4.jpeg"/><Relationship Id="rId5" Type="http://schemas.openxmlformats.org/officeDocument/2006/relationships/image" Target="../media/image83.png"/><Relationship Id="rId4" Type="http://schemas.openxmlformats.org/officeDocument/2006/relationships/image" Target="../media/image75.svg"/><Relationship Id="rId9" Type="http://schemas.openxmlformats.org/officeDocument/2006/relationships/image" Target="../media/image8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31700A-1E16-4F53-6575-7832ED7E9B2C}"/>
              </a:ext>
            </a:extLst>
          </p:cNvPr>
          <p:cNvPicPr>
            <a:picLocks noChangeAspect="1"/>
          </p:cNvPicPr>
          <p:nvPr/>
        </p:nvPicPr>
        <p:blipFill>
          <a:blip r:embed="rId2"/>
          <a:stretch>
            <a:fillRect/>
          </a:stretch>
        </p:blipFill>
        <p:spPr>
          <a:xfrm>
            <a:off x="0" y="-1"/>
            <a:ext cx="12192000" cy="5684521"/>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282011" y="834612"/>
            <a:ext cx="4387641" cy="1913255"/>
          </a:xfrm>
        </p:spPr>
        <p:txBody>
          <a:bodyPr anchor="b"/>
          <a:lstStyle/>
          <a:p>
            <a:r>
              <a:rPr lang="en-US"/>
              <a:t>Genie Overview</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3003068"/>
            <a:ext cx="4648517" cy="967740"/>
          </a:xfrm>
        </p:spPr>
        <p:txBody>
          <a:bodyPr vert="horz" lIns="91440" tIns="45720" rIns="91440" bIns="45720" rtlCol="0" anchor="t">
            <a:normAutofit fontScale="85000" lnSpcReduction="10000"/>
          </a:bodyPr>
          <a:lstStyle/>
          <a:p>
            <a:r>
              <a:rPr lang="en-US"/>
              <a:t>[INSERT CUSTOMER NAME]</a:t>
            </a:r>
          </a:p>
          <a:p>
            <a:r>
              <a:rPr lang="en-US"/>
              <a:t>[DD/MM/YYYY]</a:t>
            </a:r>
            <a:endParaRPr lang="de-CH">
              <a:cs typeface="Arial"/>
            </a:endParaRPr>
          </a:p>
        </p:txBody>
      </p:sp>
    </p:spTree>
    <p:extLst>
      <p:ext uri="{BB962C8B-B14F-4D97-AF65-F5344CB8AC3E}">
        <p14:creationId xmlns:p14="http://schemas.microsoft.com/office/powerpoint/2010/main" val="326997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5420585" y="1069738"/>
            <a:ext cx="2779722" cy="1578762"/>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11491278" cy="640080"/>
          </a:xfrm>
        </p:spPr>
        <p:txBody>
          <a:bodyPr anchor="t">
            <a:normAutofit/>
          </a:bodyPr>
          <a:lstStyle/>
          <a:p>
            <a:r>
              <a:rPr lang="fr-FR"/>
              <a:t>T</a:t>
            </a:r>
            <a:r>
              <a:rPr lang="en-150"/>
              <a:t>el</a:t>
            </a:r>
            <a:r>
              <a:rPr lang="fr-FR"/>
              <a:t>e</a:t>
            </a:r>
            <a:r>
              <a:rPr lang="en-150"/>
              <a:t>handlers</a:t>
            </a:r>
            <a:r>
              <a:rPr lang="de-DE"/>
              <a:t> (ANSI)</a:t>
            </a:r>
            <a:endParaRPr lang="en-U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n-US" b="1"/>
              <a:t>Applications:</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Outdoor maintenance and construction</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Road and bridge work</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Steel erection and exterior finishing</a:t>
            </a:r>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11481139" cy="452454"/>
          </a:xfrm>
        </p:spPr>
        <p:txBody>
          <a:bodyPr vert="horz" lIns="91440" tIns="45720" rIns="91440" bIns="45720" rtlCol="0" anchor="ctr">
            <a:noAutofit/>
          </a:bodyPr>
          <a:lstStyle/>
          <a:p>
            <a:r>
              <a:rPr lang="en-US"/>
              <a:t>Outstanding design and performance</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5344300" y="2765221"/>
            <a:ext cx="2932291" cy="1346609"/>
          </a:xfrm>
          <a:prstGeom prst="roundRect">
            <a:avLst>
              <a:gd name="adj" fmla="val 5831"/>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8983" b="11829"/>
          <a:stretch/>
        </p:blipFill>
        <p:spPr bwMode="auto">
          <a:xfrm>
            <a:off x="5344301" y="4178506"/>
            <a:ext cx="2932291" cy="1548000"/>
          </a:xfrm>
          <a:prstGeom prst="roundRect">
            <a:avLst>
              <a:gd name="adj" fmla="val 4727"/>
            </a:avLst>
          </a:prstGeom>
          <a:noFill/>
          <a:extLst>
            <a:ext uri="{909E8E84-426E-40DD-AFC4-6F175D3DCCD1}">
              <a14:hiddenFill xmlns:a14="http://schemas.microsoft.com/office/drawing/2010/main">
                <a:solidFill>
                  <a:srgbClr val="FFFFFF"/>
                </a:solidFill>
              </a14:hiddenFill>
            </a:ext>
          </a:extLst>
        </p:spPr>
      </p:pic>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Rounded Rectangle 2">
            <a:extLst>
              <a:ext uri="{FF2B5EF4-FFF2-40B4-BE49-F238E27FC236}">
                <a16:creationId xmlns:a16="http://schemas.microsoft.com/office/drawing/2014/main" id="{5E425DF0-B20B-42B1-76A2-23EE8632AC06}"/>
              </a:ext>
            </a:extLst>
          </p:cNvPr>
          <p:cNvSpPr/>
          <p:nvPr/>
        </p:nvSpPr>
        <p:spPr>
          <a:xfrm>
            <a:off x="448880"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2BDF0B5-30B2-A0A2-0AFB-3D8F7803A1EE}"/>
              </a:ext>
            </a:extLst>
          </p:cNvPr>
          <p:cNvPicPr>
            <a:picLocks noChangeAspect="1"/>
          </p:cNvPicPr>
          <p:nvPr/>
        </p:nvPicPr>
        <p:blipFill rotWithShape="1">
          <a:blip r:embed="rId8"/>
          <a:srcRect l="1" r="2689"/>
          <a:stretch/>
        </p:blipFill>
        <p:spPr>
          <a:xfrm>
            <a:off x="485786" y="3422470"/>
            <a:ext cx="2160000" cy="2264985"/>
          </a:xfrm>
          <a:prstGeom prst="rect">
            <a:avLst/>
          </a:prstGeom>
        </p:spPr>
      </p:pic>
      <p:pic>
        <p:nvPicPr>
          <p:cNvPr id="8" name="Picture 7">
            <a:extLst>
              <a:ext uri="{FF2B5EF4-FFF2-40B4-BE49-F238E27FC236}">
                <a16:creationId xmlns:a16="http://schemas.microsoft.com/office/drawing/2014/main" id="{6B2BC157-72E3-1ED4-28AC-9860BF8719AF}"/>
              </a:ext>
            </a:extLst>
          </p:cNvPr>
          <p:cNvPicPr>
            <a:picLocks noChangeAspect="1"/>
          </p:cNvPicPr>
          <p:nvPr/>
        </p:nvPicPr>
        <p:blipFill>
          <a:blip r:embed="rId9"/>
          <a:stretch>
            <a:fillRect/>
          </a:stretch>
        </p:blipFill>
        <p:spPr>
          <a:xfrm>
            <a:off x="2938243" y="3373557"/>
            <a:ext cx="2172983" cy="2317113"/>
          </a:xfrm>
          <a:prstGeom prst="rect">
            <a:avLst/>
          </a:prstGeom>
        </p:spPr>
      </p:pic>
      <p:sp>
        <p:nvSpPr>
          <p:cNvPr id="10" name="Rounded Rectangle 9">
            <a:extLst>
              <a:ext uri="{FF2B5EF4-FFF2-40B4-BE49-F238E27FC236}">
                <a16:creationId xmlns:a16="http://schemas.microsoft.com/office/drawing/2014/main" id="{6BC33300-3A78-738C-A43C-86CCC6334C2D}"/>
              </a:ext>
            </a:extLst>
          </p:cNvPr>
          <p:cNvSpPr/>
          <p:nvPr/>
        </p:nvSpPr>
        <p:spPr>
          <a:xfrm>
            <a:off x="2851612"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26CDAB7-BA18-18DB-0644-EF7189E6511D}"/>
              </a:ext>
            </a:extLst>
          </p:cNvPr>
          <p:cNvSpPr/>
          <p:nvPr/>
        </p:nvSpPr>
        <p:spPr>
          <a:xfrm>
            <a:off x="5341893" y="1450634"/>
            <a:ext cx="2932290" cy="1236894"/>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a:extLst>
              <a:ext uri="{FF2B5EF4-FFF2-40B4-BE49-F238E27FC236}">
                <a16:creationId xmlns:a16="http://schemas.microsoft.com/office/drawing/2014/main" id="{CD9019A1-1D90-2615-B93F-FC7D12EA9FCC}"/>
              </a:ext>
            </a:extLst>
          </p:cNvPr>
          <p:cNvSpPr/>
          <p:nvPr/>
        </p:nvSpPr>
        <p:spPr>
          <a:xfrm>
            <a:off x="8509665" y="1450634"/>
            <a:ext cx="3321678" cy="4284340"/>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p>
          <a:p>
            <a:pPr>
              <a:spcBef>
                <a:spcPct val="650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The three letters stand for Genie Tele Handlers. The first number is the lifting max capacity followed by the lifting height max</a:t>
            </a:r>
          </a:p>
          <a:p>
            <a:pPr>
              <a:spcBef>
                <a:spcPct val="65000"/>
              </a:spcBef>
              <a:buClr>
                <a:schemeClr val="bg2"/>
              </a:buClr>
              <a:buSzPct val="100000"/>
              <a:tabLst>
                <a:tab pos="114300" algn="l"/>
              </a:tabLst>
            </a:pPr>
            <a:r>
              <a:rPr lang="en-GB" sz="1200" b="1">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04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Also known as Handlers, Materials handling.</a:t>
            </a:r>
          </a:p>
        </p:txBody>
      </p:sp>
      <p:sp>
        <p:nvSpPr>
          <p:cNvPr id="16" name="TextBox 15">
            <a:extLst>
              <a:ext uri="{FF2B5EF4-FFF2-40B4-BE49-F238E27FC236}">
                <a16:creationId xmlns:a16="http://schemas.microsoft.com/office/drawing/2014/main" id="{910B74CA-D207-6CED-128C-1EED3FE4B588}"/>
              </a:ext>
            </a:extLst>
          </p:cNvPr>
          <p:cNvSpPr txBox="1"/>
          <p:nvPr/>
        </p:nvSpPr>
        <p:spPr>
          <a:xfrm>
            <a:off x="8530351" y="3339373"/>
            <a:ext cx="261815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GTH</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-5519</a:t>
            </a:r>
            <a:endParaRPr lang="en-US" sz="1600" spc="300" baseline="80000">
              <a:solidFill>
                <a:schemeClr val="bg2"/>
              </a:solidFill>
            </a:endParaRPr>
          </a:p>
        </p:txBody>
      </p:sp>
      <p:sp>
        <p:nvSpPr>
          <p:cNvPr id="17" name="Rounded Rectangle 16">
            <a:extLst>
              <a:ext uri="{FF2B5EF4-FFF2-40B4-BE49-F238E27FC236}">
                <a16:creationId xmlns:a16="http://schemas.microsoft.com/office/drawing/2014/main" id="{F682184D-286B-B260-DB52-CACB781095E6}"/>
              </a:ext>
            </a:extLst>
          </p:cNvPr>
          <p:cNvSpPr/>
          <p:nvPr/>
        </p:nvSpPr>
        <p:spPr>
          <a:xfrm>
            <a:off x="8644585" y="4013938"/>
            <a:ext cx="13138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MAX LIFTING CAPACITY</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5,511 lb </a:t>
            </a:r>
            <a:r>
              <a:rPr lang="en-GB" sz="1200">
                <a:solidFill>
                  <a:schemeClr val="bg1"/>
                </a:solidFill>
                <a:latin typeface="Arial Narrow" panose="020B0606020202030204" pitchFamily="34" charset="0"/>
                <a:ea typeface="ＭＳ Ｐゴシック" panose="020B0600070205080204" pitchFamily="34" charset="-128"/>
              </a:rPr>
              <a:t>(2,500 kg)</a:t>
            </a:r>
            <a:endParaRPr lang="en-US" sz="1200">
              <a:solidFill>
                <a:schemeClr val="bg1"/>
              </a:solidFill>
            </a:endParaRPr>
          </a:p>
        </p:txBody>
      </p:sp>
      <p:grpSp>
        <p:nvGrpSpPr>
          <p:cNvPr id="18" name="Group 17">
            <a:extLst>
              <a:ext uri="{FF2B5EF4-FFF2-40B4-BE49-F238E27FC236}">
                <a16:creationId xmlns:a16="http://schemas.microsoft.com/office/drawing/2014/main" id="{157F89B8-5581-650F-E0C4-C61E58E72231}"/>
              </a:ext>
            </a:extLst>
          </p:cNvPr>
          <p:cNvGrpSpPr/>
          <p:nvPr/>
        </p:nvGrpSpPr>
        <p:grpSpPr>
          <a:xfrm flipV="1">
            <a:off x="8645330" y="3249494"/>
            <a:ext cx="576000" cy="170879"/>
            <a:chOff x="9521532" y="2168131"/>
            <a:chExt cx="576000" cy="170879"/>
          </a:xfrm>
        </p:grpSpPr>
        <p:cxnSp>
          <p:nvCxnSpPr>
            <p:cNvPr id="19" name="Straight Arrow Connector 18">
              <a:extLst>
                <a:ext uri="{FF2B5EF4-FFF2-40B4-BE49-F238E27FC236}">
                  <a16:creationId xmlns:a16="http://schemas.microsoft.com/office/drawing/2014/main" id="{F615BF9B-6325-8BB4-137E-0375BD180799}"/>
                </a:ext>
              </a:extLst>
            </p:cNvPr>
            <p:cNvCxnSpPr>
              <a:cxnSpLocks/>
            </p:cNvCxnSpPr>
            <p:nvPr/>
          </p:nvCxnSpPr>
          <p:spPr>
            <a:xfrm>
              <a:off x="980820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38482A8-3DE8-560E-B070-3AFF93EE281B}"/>
                </a:ext>
              </a:extLst>
            </p:cNvPr>
            <p:cNvCxnSpPr>
              <a:cxnSpLocks/>
            </p:cNvCxnSpPr>
            <p:nvPr/>
          </p:nvCxnSpPr>
          <p:spPr>
            <a:xfrm>
              <a:off x="9521532" y="2222131"/>
              <a:ext cx="57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245E9BD-F0DB-7759-C9C3-73A8A2720ABB}"/>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21C88D-CAF4-07ED-1F6E-01464ADD3A9A}"/>
                </a:ext>
              </a:extLst>
            </p:cNvPr>
            <p:cNvCxnSpPr>
              <a:cxnSpLocks/>
            </p:cNvCxnSpPr>
            <p:nvPr/>
          </p:nvCxnSpPr>
          <p:spPr>
            <a:xfrm>
              <a:off x="10092174"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3" name="Rounded Rectangle 22">
            <a:extLst>
              <a:ext uri="{FF2B5EF4-FFF2-40B4-BE49-F238E27FC236}">
                <a16:creationId xmlns:a16="http://schemas.microsoft.com/office/drawing/2014/main" id="{7D0B2266-3454-E4AA-ACC0-A48A7EC6AC9A}"/>
              </a:ext>
            </a:extLst>
          </p:cNvPr>
          <p:cNvSpPr/>
          <p:nvPr/>
        </p:nvSpPr>
        <p:spPr>
          <a:xfrm>
            <a:off x="8637316" y="2927617"/>
            <a:ext cx="2266732"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a:solidFill>
                  <a:schemeClr val="bg1"/>
                </a:solidFill>
                <a:latin typeface="Arial Narrow" panose="020B0606020202030204" pitchFamily="34" charset="0"/>
                <a:ea typeface="ＭＳ Ｐゴシック" panose="020B0600070205080204" pitchFamily="34" charset="-128"/>
              </a:rPr>
              <a:t>Genie</a:t>
            </a:r>
            <a:r>
              <a:rPr lang="en-GB" sz="1200" b="1" baseline="30000">
                <a:solidFill>
                  <a:schemeClr val="bg1"/>
                </a:solidFill>
                <a:latin typeface="Arial Narrow" panose="020B0606020202030204" pitchFamily="34" charset="0"/>
                <a:ea typeface="ＭＳ Ｐゴシック" panose="020B0600070205080204" pitchFamily="34" charset="-128"/>
              </a:rPr>
              <a:t>®</a:t>
            </a:r>
            <a:r>
              <a:rPr lang="en-GB" sz="1200" b="1">
                <a:solidFill>
                  <a:schemeClr val="bg1"/>
                </a:solidFill>
                <a:latin typeface="Arial Narrow" panose="020B0606020202030204" pitchFamily="34" charset="0"/>
                <a:ea typeface="ＭＳ Ｐゴシック" panose="020B0600070205080204" pitchFamily="34" charset="-128"/>
              </a:rPr>
              <a:t> Rough Terrain Telehandlers</a:t>
            </a:r>
          </a:p>
        </p:txBody>
      </p:sp>
      <p:grpSp>
        <p:nvGrpSpPr>
          <p:cNvPr id="26" name="Group 25">
            <a:extLst>
              <a:ext uri="{FF2B5EF4-FFF2-40B4-BE49-F238E27FC236}">
                <a16:creationId xmlns:a16="http://schemas.microsoft.com/office/drawing/2014/main" id="{7415035A-0B0A-45B8-A250-24A9B64AEF71}"/>
              </a:ext>
            </a:extLst>
          </p:cNvPr>
          <p:cNvGrpSpPr/>
          <p:nvPr/>
        </p:nvGrpSpPr>
        <p:grpSpPr>
          <a:xfrm>
            <a:off x="9518209" y="3774218"/>
            <a:ext cx="284576" cy="234000"/>
            <a:chOff x="9535283" y="2168131"/>
            <a:chExt cx="284576" cy="234000"/>
          </a:xfrm>
        </p:grpSpPr>
        <p:cxnSp>
          <p:nvCxnSpPr>
            <p:cNvPr id="27" name="Straight Arrow Connector 26">
              <a:extLst>
                <a:ext uri="{FF2B5EF4-FFF2-40B4-BE49-F238E27FC236}">
                  <a16:creationId xmlns:a16="http://schemas.microsoft.com/office/drawing/2014/main" id="{4EB3E54B-CC5A-26F3-D9BD-5A3FD7B9937B}"/>
                </a:ext>
              </a:extLst>
            </p:cNvPr>
            <p:cNvCxnSpPr>
              <a:cxnSpLocks/>
            </p:cNvCxnSpPr>
            <p:nvPr/>
          </p:nvCxnSpPr>
          <p:spPr>
            <a:xfrm>
              <a:off x="9677571" y="2222131"/>
              <a:ext cx="0" cy="180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A87695A-7819-DA6D-D84A-535311F02C6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67763F6-1B9F-C2CA-785C-6ABE6987965C}"/>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086ACB7-9D3D-DADA-B183-6B8FCD4A361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101" name="Rounded Rectangle 4100">
            <a:extLst>
              <a:ext uri="{FF2B5EF4-FFF2-40B4-BE49-F238E27FC236}">
                <a16:creationId xmlns:a16="http://schemas.microsoft.com/office/drawing/2014/main" id="{93F66F3E-99E5-BD6A-75B7-A9E8558FD233}"/>
              </a:ext>
            </a:extLst>
          </p:cNvPr>
          <p:cNvSpPr/>
          <p:nvPr/>
        </p:nvSpPr>
        <p:spPr>
          <a:xfrm>
            <a:off x="10067748" y="4013938"/>
            <a:ext cx="13138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MAX LIFTING HEIGHT</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19 ft </a:t>
            </a:r>
            <a:r>
              <a:rPr lang="en-GB" sz="1200">
                <a:solidFill>
                  <a:schemeClr val="bg1"/>
                </a:solidFill>
                <a:latin typeface="Arial Narrow" panose="020B0606020202030204" pitchFamily="34" charset="0"/>
                <a:ea typeface="ＭＳ Ｐゴシック" panose="020B0600070205080204" pitchFamily="34" charset="-128"/>
              </a:rPr>
              <a:t>(5.79 m)</a:t>
            </a:r>
            <a:endParaRPr lang="en-US" sz="1200">
              <a:solidFill>
                <a:schemeClr val="bg1"/>
              </a:solidFill>
            </a:endParaRPr>
          </a:p>
        </p:txBody>
      </p:sp>
      <p:grpSp>
        <p:nvGrpSpPr>
          <p:cNvPr id="4103" name="Group 4102">
            <a:extLst>
              <a:ext uri="{FF2B5EF4-FFF2-40B4-BE49-F238E27FC236}">
                <a16:creationId xmlns:a16="http://schemas.microsoft.com/office/drawing/2014/main" id="{6BA2977F-D107-4F4F-D56C-CD9104A524F3}"/>
              </a:ext>
            </a:extLst>
          </p:cNvPr>
          <p:cNvGrpSpPr/>
          <p:nvPr/>
        </p:nvGrpSpPr>
        <p:grpSpPr>
          <a:xfrm>
            <a:off x="9958221" y="3774218"/>
            <a:ext cx="428955" cy="258252"/>
            <a:chOff x="9535283" y="2168131"/>
            <a:chExt cx="428955" cy="258252"/>
          </a:xfrm>
        </p:grpSpPr>
        <p:cxnSp>
          <p:nvCxnSpPr>
            <p:cNvPr id="4106" name="Straight Connector 4105">
              <a:extLst>
                <a:ext uri="{FF2B5EF4-FFF2-40B4-BE49-F238E27FC236}">
                  <a16:creationId xmlns:a16="http://schemas.microsoft.com/office/drawing/2014/main" id="{3CA7D5D1-D72D-8A63-5540-6A513EC6BD3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9" name="Straight Connector 4108">
              <a:extLst>
                <a:ext uri="{FF2B5EF4-FFF2-40B4-BE49-F238E27FC236}">
                  <a16:creationId xmlns:a16="http://schemas.microsoft.com/office/drawing/2014/main" id="{8CDE2562-0C3D-3C3C-D23D-DABA018275CA}"/>
                </a:ext>
              </a:extLst>
            </p:cNvPr>
            <p:cNvCxnSpPr>
              <a:cxnSpLocks/>
            </p:cNvCxnSpPr>
            <p:nvPr/>
          </p:nvCxnSpPr>
          <p:spPr>
            <a:xfrm>
              <a:off x="9679662" y="2325259"/>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5" name="Straight Arrow Connector 4104">
              <a:extLst>
                <a:ext uri="{FF2B5EF4-FFF2-40B4-BE49-F238E27FC236}">
                  <a16:creationId xmlns:a16="http://schemas.microsoft.com/office/drawing/2014/main" id="{ECD49101-03F4-A129-79AC-B1899D0BEA87}"/>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107" name="Straight Connector 4106">
              <a:extLst>
                <a:ext uri="{FF2B5EF4-FFF2-40B4-BE49-F238E27FC236}">
                  <a16:creationId xmlns:a16="http://schemas.microsoft.com/office/drawing/2014/main" id="{D8E7C302-38D7-28FF-495D-8DA892C40F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8" name="Straight Connector 4107">
              <a:extLst>
                <a:ext uri="{FF2B5EF4-FFF2-40B4-BE49-F238E27FC236}">
                  <a16:creationId xmlns:a16="http://schemas.microsoft.com/office/drawing/2014/main" id="{92165FB5-01C7-915B-9EE1-F33B570EAE35}"/>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10" name="Straight Arrow Connector 4109">
              <a:extLst>
                <a:ext uri="{FF2B5EF4-FFF2-40B4-BE49-F238E27FC236}">
                  <a16:creationId xmlns:a16="http://schemas.microsoft.com/office/drawing/2014/main" id="{5FFA6E96-8984-495D-374B-5DB2A24BA701}"/>
                </a:ext>
              </a:extLst>
            </p:cNvPr>
            <p:cNvCxnSpPr>
              <a:cxnSpLocks/>
            </p:cNvCxnSpPr>
            <p:nvPr/>
          </p:nvCxnSpPr>
          <p:spPr>
            <a:xfrm>
              <a:off x="9959454" y="2318383"/>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sp>
        <p:nvSpPr>
          <p:cNvPr id="4111" name="TextBox 4110">
            <a:extLst>
              <a:ext uri="{FF2B5EF4-FFF2-40B4-BE49-F238E27FC236}">
                <a16:creationId xmlns:a16="http://schemas.microsoft.com/office/drawing/2014/main" id="{A331B6E8-66D3-2C95-C030-C909B6198A1D}"/>
              </a:ext>
            </a:extLst>
          </p:cNvPr>
          <p:cNvSpPr txBox="1"/>
          <p:nvPr/>
        </p:nvSpPr>
        <p:spPr>
          <a:xfrm>
            <a:off x="8530351" y="4570032"/>
            <a:ext cx="261815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GTH</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-844</a:t>
            </a:r>
            <a:endParaRPr lang="en-US" sz="1600" spc="300" baseline="80000">
              <a:solidFill>
                <a:schemeClr val="bg2"/>
              </a:solidFill>
            </a:endParaRPr>
          </a:p>
        </p:txBody>
      </p:sp>
    </p:spTree>
    <p:extLst>
      <p:ext uri="{BB962C8B-B14F-4D97-AF65-F5344CB8AC3E}">
        <p14:creationId xmlns:p14="http://schemas.microsoft.com/office/powerpoint/2010/main" val="19569647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n-US"/>
              <a:t>Material Lifts</a:t>
            </a:r>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2333179"/>
          </a:xfrm>
        </p:spPr>
        <p:txBody>
          <a:bodyPr/>
          <a:lstStyle/>
          <a:p>
            <a:pPr>
              <a:spcBef>
                <a:spcPts val="600"/>
              </a:spcBef>
              <a:spcAft>
                <a:spcPts val="300"/>
              </a:spcAft>
            </a:pPr>
            <a:r>
              <a:rPr lang="en-US" b="1"/>
              <a:t>Applications: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Plumbing and HVAC installation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Manufacturing facilities and warehouses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Lighting and sound equipment (SuperTower</a:t>
            </a:r>
            <a:r>
              <a:rPr lang="en-US" baseline="30000"/>
              <a:t>™</a:t>
            </a:r>
            <a:r>
              <a:rPr lang="en-US"/>
              <a:t>)</a:t>
            </a:r>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r>
              <a:rPr lang="en-US"/>
              <a:t>Compact, lightweight and easy to transport</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186" r="-186"/>
          <a:stretch/>
        </p:blipFill>
        <p:spPr>
          <a:xfrm>
            <a:off x="7404577" y="1540398"/>
            <a:ext cx="1908000" cy="1879202"/>
          </a:xfrm>
          <a:prstGeom prst="roundRect">
            <a:avLst>
              <a:gd name="adj" fmla="val 2927"/>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7528" y="3492595"/>
            <a:ext cx="1908000" cy="2220235"/>
          </a:xfrm>
          <a:prstGeom prst="roundRect">
            <a:avLst>
              <a:gd name="adj" fmla="val 3586"/>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45802" y="1464415"/>
            <a:ext cx="1603490" cy="2552739"/>
          </a:xfrm>
          <a:prstGeom prst="rect">
            <a:avLst/>
          </a:prstGeom>
        </p:spPr>
      </p:pic>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351600" y="4138460"/>
            <a:ext cx="6578589"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
        <p:nvSpPr>
          <p:cNvPr id="6" name="Rounded Rectangle 5">
            <a:extLst>
              <a:ext uri="{FF2B5EF4-FFF2-40B4-BE49-F238E27FC236}">
                <a16:creationId xmlns:a16="http://schemas.microsoft.com/office/drawing/2014/main" id="{F0997174-8612-42E3-FE6D-97981D380F64}"/>
              </a:ext>
            </a:extLst>
          </p:cNvPr>
          <p:cNvSpPr/>
          <p:nvPr/>
        </p:nvSpPr>
        <p:spPr>
          <a:xfrm>
            <a:off x="448880" y="4090149"/>
            <a:ext cx="6570687"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10D08A02-39F4-1866-5C3C-B78043D62089}"/>
              </a:ext>
            </a:extLst>
          </p:cNvPr>
          <p:cNvSpPr/>
          <p:nvPr/>
        </p:nvSpPr>
        <p:spPr>
          <a:xfrm>
            <a:off x="9439979" y="1540397"/>
            <a:ext cx="2303141" cy="419457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fr-FR" altLang="en-US" sz="1400" b="1">
                <a:solidFill>
                  <a:schemeClr val="accent3">
                    <a:lumMod val="50000"/>
                  </a:schemeClr>
                </a:solidFill>
                <a:latin typeface="Arial Narrow"/>
              </a:rPr>
              <a:t>Manufactured in Redmond, </a:t>
            </a:r>
            <a:r>
              <a:rPr lang="en-150" altLang="en-US" sz="1400" b="1">
                <a:solidFill>
                  <a:schemeClr val="accent3">
                    <a:lumMod val="50000"/>
                  </a:schemeClr>
                </a:solidFill>
                <a:latin typeface="Arial Narrow"/>
              </a:rPr>
              <a:t>W</a:t>
            </a:r>
            <a:r>
              <a:rPr lang="en-US" altLang="en-US" sz="1400" b="1">
                <a:solidFill>
                  <a:schemeClr val="accent3">
                    <a:lumMod val="50000"/>
                  </a:schemeClr>
                </a:solidFill>
                <a:latin typeface="Arial Narrow"/>
              </a:rPr>
              <a:t>A</a:t>
            </a:r>
            <a:endParaRPr lang="en-150" altLang="en-US" sz="1400" b="1">
              <a:solidFill>
                <a:schemeClr val="accent3">
                  <a:lumMod val="50000"/>
                </a:schemeClr>
              </a:solidFill>
              <a:latin typeface="Arial Narrow"/>
            </a:endParaRPr>
          </a:p>
          <a:p>
            <a:pPr marL="136525" indent="-130175">
              <a:spcBef>
                <a:spcPct val="65000"/>
              </a:spcBef>
              <a:buClr>
                <a:schemeClr val="bg2"/>
              </a:buClr>
              <a:buSzPct val="100000"/>
              <a:buFont typeface="Times" panose="02020603050405020304" pitchFamily="18" charset="0"/>
              <a:buChar char="•"/>
            </a:pPr>
            <a:r>
              <a:rPr lang="en-GB" altLang="en-US" sz="1400" b="1">
                <a:solidFill>
                  <a:schemeClr val="accent3">
                    <a:lumMod val="50000"/>
                  </a:schemeClr>
                </a:solidFill>
                <a:latin typeface="Arial Narrow"/>
              </a:rPr>
              <a:t>Applications: piping systems, manufacturing, </a:t>
            </a:r>
            <a:r>
              <a:rPr lang="en-150" altLang="en-US" sz="1400" b="1">
                <a:solidFill>
                  <a:schemeClr val="accent3">
                    <a:lumMod val="50000"/>
                  </a:schemeClr>
                </a:solidFill>
                <a:latin typeface="Arial Narrow"/>
              </a:rPr>
              <a:t>w</a:t>
            </a:r>
            <a:r>
              <a:rPr lang="en-US" altLang="en-US" sz="1400" b="1">
                <a:solidFill>
                  <a:schemeClr val="accent3">
                    <a:lumMod val="50000"/>
                  </a:schemeClr>
                </a:solidFill>
                <a:latin typeface="Arial Narrow"/>
              </a:rPr>
              <a:t>a</a:t>
            </a:r>
            <a:r>
              <a:rPr lang="en-150" altLang="en-US" sz="1400" b="1">
                <a:solidFill>
                  <a:schemeClr val="accent3">
                    <a:lumMod val="50000"/>
                  </a:schemeClr>
                </a:solidFill>
                <a:latin typeface="Arial Narrow"/>
              </a:rPr>
              <a:t>r</a:t>
            </a:r>
            <a:r>
              <a:rPr lang="en-US" altLang="en-US" sz="1400" b="1">
                <a:solidFill>
                  <a:schemeClr val="accent3">
                    <a:lumMod val="50000"/>
                  </a:schemeClr>
                </a:solidFill>
                <a:latin typeface="Arial Narrow"/>
              </a:rPr>
              <a:t>e</a:t>
            </a:r>
            <a:r>
              <a:rPr lang="en-150" altLang="en-US" sz="1400" b="1">
                <a:solidFill>
                  <a:schemeClr val="accent3">
                    <a:lumMod val="50000"/>
                  </a:schemeClr>
                </a:solidFill>
                <a:latin typeface="Arial Narrow"/>
              </a:rPr>
              <a:t>h</a:t>
            </a:r>
            <a:r>
              <a:rPr lang="en-US" altLang="en-US" sz="1400" b="1">
                <a:solidFill>
                  <a:schemeClr val="accent3">
                    <a:lumMod val="50000"/>
                  </a:schemeClr>
                </a:solidFill>
                <a:latin typeface="Arial Narrow"/>
              </a:rPr>
              <a:t>o</a:t>
            </a:r>
            <a:r>
              <a:rPr lang="en-150" altLang="en-US" sz="1400" b="1">
                <a:solidFill>
                  <a:schemeClr val="accent3">
                    <a:lumMod val="50000"/>
                  </a:schemeClr>
                </a:solidFill>
                <a:latin typeface="Arial Narrow"/>
              </a:rPr>
              <a:t>u</a:t>
            </a:r>
            <a:r>
              <a:rPr lang="en-US" altLang="en-US" sz="1400" b="1">
                <a:solidFill>
                  <a:schemeClr val="accent3">
                    <a:lumMod val="50000"/>
                  </a:schemeClr>
                </a:solidFill>
                <a:latin typeface="Arial Narrow"/>
              </a:rPr>
              <a:t>s</a:t>
            </a:r>
            <a:r>
              <a:rPr lang="en-150" altLang="en-US" sz="1400" b="1">
                <a:solidFill>
                  <a:schemeClr val="accent3">
                    <a:lumMod val="50000"/>
                  </a:schemeClr>
                </a:solidFill>
                <a:latin typeface="Arial Narrow"/>
              </a:rPr>
              <a:t>e</a:t>
            </a:r>
            <a:r>
              <a:rPr lang="en-GB" altLang="en-US" sz="1400" b="1">
                <a:solidFill>
                  <a:schemeClr val="accent3">
                    <a:lumMod val="50000"/>
                  </a:schemeClr>
                </a:solidFill>
                <a:latin typeface="Arial Narrow"/>
              </a:rPr>
              <a:t>, HVAC</a:t>
            </a:r>
            <a:endParaRPr lang="en-150" altLang="en-US" sz="1400" b="1">
              <a:solidFill>
                <a:schemeClr val="accent3">
                  <a:lumMod val="50000"/>
                </a:schemeClr>
              </a:solidFill>
              <a:latin typeface="Arial Narrow"/>
            </a:endParaRPr>
          </a:p>
          <a:p>
            <a:pPr marL="136525" indent="-130175">
              <a:spcBef>
                <a:spcPct val="65000"/>
              </a:spcBef>
              <a:buClr>
                <a:schemeClr val="bg2"/>
              </a:buClr>
              <a:buSzPct val="100000"/>
              <a:buFont typeface="Times" panose="02020603050405020304" pitchFamily="18" charset="0"/>
              <a:buChar char="•"/>
            </a:pPr>
            <a:r>
              <a:rPr lang="en-GB" altLang="en-US" sz="1400" b="1">
                <a:solidFill>
                  <a:schemeClr val="accent3">
                    <a:lumMod val="50000"/>
                  </a:schemeClr>
                </a:solidFill>
                <a:latin typeface="Arial Narrow"/>
              </a:rPr>
              <a:t>Ability to fit through standard doors</a:t>
            </a:r>
            <a:endParaRPr lang="en-AU" altLang="en-US" sz="1400" b="1">
              <a:solidFill>
                <a:schemeClr val="accent3">
                  <a:lumMod val="50000"/>
                </a:schemeClr>
              </a:solidFill>
              <a:latin typeface="Arial Narrow"/>
            </a:endParaRPr>
          </a:p>
          <a:p>
            <a:pPr marL="136525" indent="-130175">
              <a:spcBef>
                <a:spcPct val="65000"/>
              </a:spcBef>
              <a:buClr>
                <a:schemeClr val="bg2"/>
              </a:buClr>
              <a:buSzPct val="100000"/>
              <a:buFont typeface="Times" panose="02020603050405020304" pitchFamily="18" charset="0"/>
              <a:buChar char="•"/>
            </a:pPr>
            <a:r>
              <a:rPr lang="en-GB" altLang="en-US" sz="1400" b="1">
                <a:solidFill>
                  <a:schemeClr val="accent3">
                    <a:lumMod val="50000"/>
                  </a:schemeClr>
                </a:solidFill>
                <a:latin typeface="Arial Narrow"/>
              </a:rPr>
              <a:t>Compact solution that can be loaded onto a truck by one person</a:t>
            </a:r>
            <a:endParaRPr lang="en-150" altLang="en-US" sz="1400" b="1">
              <a:solidFill>
                <a:schemeClr val="accent3">
                  <a:lumMod val="50000"/>
                </a:schemeClr>
              </a:solidFill>
              <a:latin typeface="Arial Narrow"/>
            </a:endParaRPr>
          </a:p>
          <a:p>
            <a:pPr marL="136525" indent="-130175">
              <a:spcBef>
                <a:spcPct val="65000"/>
              </a:spcBef>
              <a:buClr>
                <a:schemeClr val="bg2"/>
              </a:buClr>
              <a:buSzPct val="100000"/>
              <a:buFont typeface="Times" panose="02020603050405020304" pitchFamily="18" charset="0"/>
              <a:buChar char="•"/>
            </a:pPr>
            <a:r>
              <a:rPr lang="en-GB" altLang="en-US" sz="1400" b="1">
                <a:solidFill>
                  <a:schemeClr val="accent3">
                    <a:lumMod val="50000"/>
                  </a:schemeClr>
                </a:solidFill>
                <a:latin typeface="Arial Narrow"/>
              </a:rPr>
              <a:t>Lifts loads from 300 </a:t>
            </a:r>
            <a:r>
              <a:rPr lang="en-150" altLang="en-US" sz="1400" b="1">
                <a:solidFill>
                  <a:schemeClr val="accent3">
                    <a:lumMod val="50000"/>
                  </a:schemeClr>
                </a:solidFill>
                <a:latin typeface="Arial Narrow"/>
              </a:rPr>
              <a:t>l</a:t>
            </a:r>
            <a:r>
              <a:rPr lang="en-US" altLang="en-US" sz="1400" b="1">
                <a:solidFill>
                  <a:schemeClr val="accent3">
                    <a:lumMod val="50000"/>
                  </a:schemeClr>
                </a:solidFill>
                <a:latin typeface="Arial Narrow"/>
              </a:rPr>
              <a:t>b</a:t>
            </a:r>
            <a:r>
              <a:rPr lang="en-150" altLang="en-US" sz="1400" b="1">
                <a:solidFill>
                  <a:schemeClr val="accent3">
                    <a:lumMod val="50000"/>
                  </a:schemeClr>
                </a:solidFill>
                <a:latin typeface="Arial Narrow"/>
              </a:rPr>
              <a:t>  (91 </a:t>
            </a:r>
            <a:r>
              <a:rPr lang="en-US" altLang="en-US" sz="1400" b="1">
                <a:solidFill>
                  <a:schemeClr val="accent3">
                    <a:lumMod val="50000"/>
                  </a:schemeClr>
                </a:solidFill>
                <a:latin typeface="Arial Narrow"/>
              </a:rPr>
              <a:t>k</a:t>
            </a:r>
            <a:r>
              <a:rPr lang="en-150" altLang="en-US" sz="1400" b="1">
                <a:solidFill>
                  <a:schemeClr val="accent3">
                    <a:lumMod val="50000"/>
                  </a:schemeClr>
                </a:solidFill>
                <a:latin typeface="Arial Narrow"/>
              </a:rPr>
              <a:t>g) </a:t>
            </a:r>
            <a:r>
              <a:rPr lang="en-GB" altLang="en-US" sz="1400" b="1">
                <a:solidFill>
                  <a:schemeClr val="accent3">
                    <a:lumMod val="50000"/>
                  </a:schemeClr>
                </a:solidFill>
                <a:latin typeface="Arial Narrow"/>
              </a:rPr>
              <a:t>to 1,000 lb </a:t>
            </a:r>
            <a:r>
              <a:rPr lang="en-150" altLang="en-US" sz="1400" b="1">
                <a:solidFill>
                  <a:schemeClr val="accent3">
                    <a:lumMod val="50000"/>
                  </a:schemeClr>
                </a:solidFill>
                <a:latin typeface="Arial Narrow"/>
              </a:rPr>
              <a:t>(454 </a:t>
            </a:r>
            <a:r>
              <a:rPr lang="en-US" altLang="en-US" sz="1400" b="1">
                <a:solidFill>
                  <a:schemeClr val="accent3">
                    <a:lumMod val="50000"/>
                  </a:schemeClr>
                </a:solidFill>
                <a:latin typeface="Arial Narrow"/>
              </a:rPr>
              <a:t>k</a:t>
            </a:r>
            <a:r>
              <a:rPr lang="en-150" altLang="en-US" sz="1400" b="1">
                <a:solidFill>
                  <a:schemeClr val="accent3">
                    <a:lumMod val="50000"/>
                  </a:schemeClr>
                </a:solidFill>
                <a:latin typeface="Arial Narrow"/>
              </a:rPr>
              <a:t>g) </a:t>
            </a:r>
            <a:r>
              <a:rPr lang="en-GB" altLang="en-US" sz="1400" b="1">
                <a:solidFill>
                  <a:schemeClr val="accent3">
                    <a:lumMod val="50000"/>
                  </a:schemeClr>
                </a:solidFill>
                <a:latin typeface="Arial Narrow"/>
              </a:rPr>
              <a:t>to a height of 20 ft (7.9 m)</a:t>
            </a:r>
            <a:endParaRPr lang="fr-FR" altLang="en-US" sz="1400" b="1">
              <a:solidFill>
                <a:schemeClr val="accent3">
                  <a:lumMod val="50000"/>
                </a:schemeClr>
              </a:solidFill>
              <a:latin typeface="Arial Narrow"/>
            </a:endParaRPr>
          </a:p>
        </p:txBody>
      </p:sp>
    </p:spTree>
    <p:extLst>
      <p:ext uri="{BB962C8B-B14F-4D97-AF65-F5344CB8AC3E}">
        <p14:creationId xmlns:p14="http://schemas.microsoft.com/office/powerpoint/2010/main" val="42392648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n-US"/>
              <a:t>Aerial Work Platforms</a:t>
            </a:r>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863507" cy="2442221"/>
          </a:xfrm>
        </p:spPr>
        <p:txBody>
          <a:bodyPr/>
          <a:lstStyle/>
          <a:p>
            <a:pPr>
              <a:spcBef>
                <a:spcPts val="600"/>
              </a:spcBef>
              <a:spcAft>
                <a:spcPts val="300"/>
              </a:spcAft>
            </a:pPr>
            <a:r>
              <a:rPr lang="en-US" b="1"/>
              <a:t>Applications: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Construction, industrial facilities and warehouses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Overhead maintenance, cleaning, hanging signage, etc.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r>
              <a:rPr lang="en-US"/>
              <a:t>Convenient and cost effective</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75835" y="3478846"/>
            <a:ext cx="1532362" cy="2248697"/>
          </a:xfrm>
          <a:prstGeom prst="roundRect">
            <a:avLst>
              <a:gd name="adj" fmla="val 3615"/>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tretch/>
        </p:blipFill>
        <p:spPr>
          <a:xfrm>
            <a:off x="7780757" y="507639"/>
            <a:ext cx="1525828" cy="1330522"/>
          </a:xfrm>
          <a:prstGeom prst="roundRect">
            <a:avLst>
              <a:gd name="adj" fmla="val 7403"/>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399" t="16552" r="399" b="1262"/>
          <a:stretch/>
        </p:blipFill>
        <p:spPr>
          <a:xfrm>
            <a:off x="7782369" y="1912929"/>
            <a:ext cx="1525827" cy="1491149"/>
          </a:xfrm>
          <a:prstGeom prst="roundRect">
            <a:avLst>
              <a:gd name="adj" fmla="val 4045"/>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507639"/>
            <a:ext cx="2303141" cy="5227336"/>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fr-FR" altLang="en-US" sz="1400" b="1" err="1">
                <a:solidFill>
                  <a:schemeClr val="accent3">
                    <a:lumMod val="50000"/>
                  </a:schemeClr>
                </a:solidFill>
                <a:latin typeface="Arial Narrow"/>
              </a:rPr>
              <a:t>Manufactured</a:t>
            </a:r>
            <a:r>
              <a:rPr lang="fr-FR" altLang="en-US" sz="1400" b="1">
                <a:solidFill>
                  <a:schemeClr val="accent3">
                    <a:lumMod val="50000"/>
                  </a:schemeClr>
                </a:solidFill>
                <a:latin typeface="Arial Narrow"/>
              </a:rPr>
              <a:t> in Redmond, WA</a:t>
            </a:r>
          </a:p>
          <a:p>
            <a:pPr marL="136525" indent="-130175">
              <a:spcBef>
                <a:spcPct val="65000"/>
              </a:spcBef>
              <a:buClr>
                <a:schemeClr val="bg2"/>
              </a:buClr>
              <a:buSzPct val="100000"/>
              <a:buFont typeface="Times" panose="02020603050405020304" pitchFamily="18" charset="0"/>
              <a:buChar char="•"/>
            </a:pPr>
            <a:r>
              <a:rPr lang="fr-FR" altLang="en-US" sz="1400" b="1">
                <a:solidFill>
                  <a:schemeClr val="accent3">
                    <a:lumMod val="50000"/>
                  </a:schemeClr>
                </a:solidFill>
                <a:latin typeface="Arial Narrow"/>
              </a:rPr>
              <a:t>Applications: construction, </a:t>
            </a:r>
            <a:r>
              <a:rPr lang="fr-FR" altLang="en-US" sz="1400" b="1" err="1">
                <a:solidFill>
                  <a:schemeClr val="accent3">
                    <a:lumMod val="50000"/>
                  </a:schemeClr>
                </a:solidFill>
                <a:latin typeface="Arial Narrow"/>
              </a:rPr>
              <a:t>industrial</a:t>
            </a:r>
            <a:r>
              <a:rPr lang="fr-FR" altLang="en-US" sz="1400" b="1">
                <a:solidFill>
                  <a:schemeClr val="accent3">
                    <a:lumMod val="50000"/>
                  </a:schemeClr>
                </a:solidFill>
                <a:latin typeface="Arial Narrow"/>
              </a:rPr>
              <a:t>, maintenance and </a:t>
            </a:r>
            <a:r>
              <a:rPr lang="fr-FR" altLang="en-US" sz="1400" b="1" err="1">
                <a:solidFill>
                  <a:schemeClr val="accent3">
                    <a:lumMod val="50000"/>
                  </a:schemeClr>
                </a:solidFill>
                <a:latin typeface="Arial Narrow"/>
              </a:rPr>
              <a:t>storage</a:t>
            </a:r>
            <a:endParaRPr lang="fr-FR" altLang="en-US" sz="1400" b="1">
              <a:solidFill>
                <a:schemeClr val="accent3">
                  <a:lumMod val="50000"/>
                </a:schemeClr>
              </a:solidFill>
              <a:latin typeface="Arial Narrow"/>
            </a:endParaRPr>
          </a:p>
          <a:p>
            <a:pPr marL="136525" indent="-130175">
              <a:spcBef>
                <a:spcPct val="65000"/>
              </a:spcBef>
              <a:buClr>
                <a:schemeClr val="bg2"/>
              </a:buClr>
              <a:buSzPct val="100000"/>
              <a:buFont typeface="Times" panose="02020603050405020304" pitchFamily="18" charset="0"/>
              <a:buChar char="•"/>
            </a:pPr>
            <a:r>
              <a:rPr lang="fr-FR" altLang="en-US" sz="1400" b="1" err="1">
                <a:solidFill>
                  <a:schemeClr val="accent3">
                    <a:lumMod val="50000"/>
                  </a:schemeClr>
                </a:solidFill>
                <a:latin typeface="Arial Narrow"/>
              </a:rPr>
              <a:t>Ability</a:t>
            </a:r>
            <a:r>
              <a:rPr lang="fr-FR" altLang="en-US" sz="1400" b="1">
                <a:solidFill>
                  <a:schemeClr val="accent3">
                    <a:lumMod val="50000"/>
                  </a:schemeClr>
                </a:solidFill>
                <a:latin typeface="Arial Narrow"/>
              </a:rPr>
              <a:t> to fit </a:t>
            </a:r>
            <a:r>
              <a:rPr lang="fr-FR" altLang="en-US" sz="1400" b="1" err="1">
                <a:solidFill>
                  <a:schemeClr val="accent3">
                    <a:lumMod val="50000"/>
                  </a:schemeClr>
                </a:solidFill>
                <a:latin typeface="Arial Narrow"/>
              </a:rPr>
              <a:t>through</a:t>
            </a:r>
            <a:r>
              <a:rPr lang="fr-FR" altLang="en-US" sz="1400" b="1">
                <a:solidFill>
                  <a:schemeClr val="accent3">
                    <a:lumMod val="50000"/>
                  </a:schemeClr>
                </a:solidFill>
                <a:latin typeface="Arial Narrow"/>
              </a:rPr>
              <a:t> standard or </a:t>
            </a:r>
            <a:r>
              <a:rPr lang="fr-FR" altLang="en-US" sz="1400" b="1" err="1">
                <a:solidFill>
                  <a:schemeClr val="accent3">
                    <a:lumMod val="50000"/>
                  </a:schemeClr>
                </a:solidFill>
                <a:latin typeface="Arial Narrow"/>
              </a:rPr>
              <a:t>industrial</a:t>
            </a:r>
            <a:r>
              <a:rPr lang="fr-FR" altLang="en-US" sz="1400" b="1">
                <a:solidFill>
                  <a:schemeClr val="accent3">
                    <a:lumMod val="50000"/>
                  </a:schemeClr>
                </a:solidFill>
                <a:latin typeface="Arial Narrow"/>
              </a:rPr>
              <a:t> </a:t>
            </a:r>
            <a:r>
              <a:rPr lang="fr-FR" altLang="en-US" sz="1400" b="1" err="1">
                <a:solidFill>
                  <a:schemeClr val="accent3">
                    <a:lumMod val="50000"/>
                  </a:schemeClr>
                </a:solidFill>
                <a:latin typeface="Arial Narrow"/>
              </a:rPr>
              <a:t>doors</a:t>
            </a:r>
            <a:r>
              <a:rPr lang="fr-FR" altLang="en-US" sz="1400" b="1">
                <a:solidFill>
                  <a:schemeClr val="accent3">
                    <a:lumMod val="50000"/>
                  </a:schemeClr>
                </a:solidFill>
                <a:latin typeface="Arial Narrow"/>
              </a:rPr>
              <a:t> </a:t>
            </a:r>
          </a:p>
          <a:p>
            <a:pPr marL="136525" indent="-130175">
              <a:spcBef>
                <a:spcPct val="65000"/>
              </a:spcBef>
              <a:buClr>
                <a:schemeClr val="bg2"/>
              </a:buClr>
              <a:buSzPct val="100000"/>
              <a:buFont typeface="Times" panose="02020603050405020304" pitchFamily="18" charset="0"/>
              <a:buChar char="•"/>
            </a:pPr>
            <a:r>
              <a:rPr lang="fr-FR" altLang="en-US" sz="1400" b="1">
                <a:solidFill>
                  <a:schemeClr val="accent3">
                    <a:lumMod val="50000"/>
                  </a:schemeClr>
                </a:solidFill>
                <a:latin typeface="Arial Narrow"/>
              </a:rPr>
              <a:t>AWP</a:t>
            </a:r>
            <a:r>
              <a:rPr lang="fr-FR" altLang="en-US" sz="1400" b="1" baseline="30000">
                <a:solidFill>
                  <a:schemeClr val="accent3">
                    <a:lumMod val="50000"/>
                  </a:schemeClr>
                </a:solidFill>
                <a:latin typeface="Arial Narrow"/>
              </a:rPr>
              <a:t>®</a:t>
            </a:r>
            <a:r>
              <a:rPr lang="fr-FR" altLang="en-US" sz="1400" b="1">
                <a:solidFill>
                  <a:schemeClr val="accent3">
                    <a:lumMod val="50000"/>
                  </a:schemeClr>
                </a:solidFill>
                <a:latin typeface="Arial Narrow"/>
              </a:rPr>
              <a:t> </a:t>
            </a:r>
            <a:r>
              <a:rPr lang="fr-FR" altLang="en-US" sz="1400" b="1" err="1">
                <a:solidFill>
                  <a:schemeClr val="accent3">
                    <a:lumMod val="50000"/>
                  </a:schemeClr>
                </a:solidFill>
                <a:latin typeface="Arial Narrow"/>
              </a:rPr>
              <a:t>models</a:t>
            </a:r>
            <a:r>
              <a:rPr lang="fr-FR" altLang="en-US" sz="1400" b="1">
                <a:solidFill>
                  <a:schemeClr val="accent3">
                    <a:lumMod val="50000"/>
                  </a:schemeClr>
                </a:solidFill>
                <a:latin typeface="Arial Narrow"/>
              </a:rPr>
              <a:t> </a:t>
            </a:r>
            <a:r>
              <a:rPr lang="fr-FR" altLang="en-US" sz="1400" b="1" err="1">
                <a:solidFill>
                  <a:schemeClr val="accent3">
                    <a:lumMod val="50000"/>
                  </a:schemeClr>
                </a:solidFill>
                <a:latin typeface="Arial Narrow"/>
              </a:rPr>
              <a:t>feature</a:t>
            </a:r>
            <a:r>
              <a:rPr lang="fr-FR" altLang="en-US" sz="1400" b="1">
                <a:solidFill>
                  <a:schemeClr val="accent3">
                    <a:lumMod val="50000"/>
                  </a:schemeClr>
                </a:solidFill>
                <a:latin typeface="Arial Narrow"/>
              </a:rPr>
              <a:t> </a:t>
            </a:r>
            <a:r>
              <a:rPr lang="fr-FR" altLang="en-US" sz="1400" b="1" err="1">
                <a:solidFill>
                  <a:schemeClr val="accent3">
                    <a:lumMod val="50000"/>
                  </a:schemeClr>
                </a:solidFill>
                <a:latin typeface="Arial Narrow"/>
              </a:rPr>
              <a:t>industry-leading</a:t>
            </a:r>
            <a:r>
              <a:rPr lang="fr-FR" altLang="en-US" sz="1400" b="1">
                <a:solidFill>
                  <a:schemeClr val="accent3">
                    <a:lumMod val="50000"/>
                  </a:schemeClr>
                </a:solidFill>
                <a:latin typeface="Arial Narrow"/>
              </a:rPr>
              <a:t> X-</a:t>
            </a:r>
            <a:r>
              <a:rPr lang="fr-FR" altLang="en-US" sz="1400" b="1" err="1">
                <a:solidFill>
                  <a:schemeClr val="accent3">
                    <a:lumMod val="50000"/>
                  </a:schemeClr>
                </a:solidFill>
                <a:latin typeface="Arial Narrow"/>
              </a:rPr>
              <a:t>stabilizers</a:t>
            </a:r>
            <a:r>
              <a:rPr lang="fr-FR" altLang="en-US" sz="1400" b="1">
                <a:solidFill>
                  <a:schemeClr val="accent3">
                    <a:lumMod val="50000"/>
                  </a:schemeClr>
                </a:solidFill>
                <a:latin typeface="Arial Narrow"/>
              </a:rPr>
              <a:t> </a:t>
            </a:r>
            <a:endParaRPr lang="fr-FR" altLang="en-US" sz="1400" b="1">
              <a:solidFill>
                <a:schemeClr val="accent3">
                  <a:lumMod val="50000"/>
                </a:schemeClr>
              </a:solidFill>
              <a:latin typeface="Arial Narrow" panose="020B0606020202030204" pitchFamily="34" charset="0"/>
            </a:endParaRPr>
          </a:p>
          <a:p>
            <a:pPr marL="136525" indent="-130175">
              <a:spcBef>
                <a:spcPct val="65000"/>
              </a:spcBef>
              <a:buClr>
                <a:schemeClr val="bg2"/>
              </a:buClr>
              <a:buSzPct val="100000"/>
              <a:buFont typeface="Times" panose="02020603050405020304" pitchFamily="18" charset="0"/>
              <a:buChar char="•"/>
            </a:pPr>
            <a:r>
              <a:rPr lang="fr-FR" altLang="en-US" sz="1400" b="1">
                <a:solidFill>
                  <a:schemeClr val="accent3">
                    <a:lumMod val="50000"/>
                  </a:schemeClr>
                </a:solidFill>
                <a:latin typeface="Arial Narrow"/>
              </a:rPr>
              <a:t>Lift </a:t>
            </a:r>
            <a:r>
              <a:rPr lang="fr-FR" altLang="en-US" sz="1400" b="1" err="1">
                <a:solidFill>
                  <a:schemeClr val="accent3">
                    <a:lumMod val="50000"/>
                  </a:schemeClr>
                </a:solidFill>
                <a:latin typeface="Arial Narrow"/>
              </a:rPr>
              <a:t>loads</a:t>
            </a:r>
            <a:r>
              <a:rPr lang="fr-FR" altLang="en-US" sz="1400" b="1">
                <a:solidFill>
                  <a:schemeClr val="accent3">
                    <a:lumMod val="50000"/>
                  </a:schemeClr>
                </a:solidFill>
                <a:latin typeface="Arial Narrow"/>
              </a:rPr>
              <a:t> up to 750 lb</a:t>
            </a:r>
            <a:br>
              <a:rPr lang="fr-FR" altLang="en-US" sz="1400" b="1">
                <a:solidFill>
                  <a:schemeClr val="accent3">
                    <a:lumMod val="50000"/>
                  </a:schemeClr>
                </a:solidFill>
                <a:latin typeface="Arial Narrow"/>
              </a:rPr>
            </a:br>
            <a:r>
              <a:rPr lang="fr-FR" altLang="en-US" sz="1400" b="1">
                <a:solidFill>
                  <a:schemeClr val="accent3">
                    <a:lumMod val="50000"/>
                  </a:schemeClr>
                </a:solidFill>
                <a:latin typeface="Arial Narrow"/>
              </a:rPr>
              <a:t>(340 kg) up to 40 </a:t>
            </a:r>
            <a:r>
              <a:rPr lang="fr-FR" altLang="en-US" sz="1400" b="1" err="1">
                <a:solidFill>
                  <a:schemeClr val="accent3">
                    <a:lumMod val="50000"/>
                  </a:schemeClr>
                </a:solidFill>
                <a:latin typeface="Arial Narrow"/>
              </a:rPr>
              <a:t>ft</a:t>
            </a:r>
            <a:r>
              <a:rPr lang="fr-FR" altLang="en-US" sz="1400" b="1">
                <a:solidFill>
                  <a:schemeClr val="accent3">
                    <a:lumMod val="50000"/>
                  </a:schemeClr>
                </a:solidFill>
                <a:latin typeface="Arial Narrow"/>
              </a:rPr>
              <a:t> (12.2 m) high</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ounded Rectangle 4">
            <a:extLst>
              <a:ext uri="{FF2B5EF4-FFF2-40B4-BE49-F238E27FC236}">
                <a16:creationId xmlns:a16="http://schemas.microsoft.com/office/drawing/2014/main" id="{853BB832-04D7-B09A-802F-5CCE89A1A14A}"/>
              </a:ext>
            </a:extLst>
          </p:cNvPr>
          <p:cNvSpPr/>
          <p:nvPr/>
        </p:nvSpPr>
        <p:spPr>
          <a:xfrm>
            <a:off x="448879" y="4090149"/>
            <a:ext cx="7106953"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FD11F35-E08C-1F2E-BC54-FA1DEDD36A4F}"/>
              </a:ext>
            </a:extLst>
          </p:cNvPr>
          <p:cNvGrpSpPr/>
          <p:nvPr/>
        </p:nvGrpSpPr>
        <p:grpSpPr>
          <a:xfrm>
            <a:off x="566303" y="4120439"/>
            <a:ext cx="6921624" cy="1576808"/>
            <a:chOff x="566303" y="4120439"/>
            <a:chExt cx="6921624" cy="1576808"/>
          </a:xfrm>
        </p:grpSpPr>
        <p:grpSp>
          <p:nvGrpSpPr>
            <p:cNvPr id="3" name="Group 2">
              <a:extLst>
                <a:ext uri="{FF2B5EF4-FFF2-40B4-BE49-F238E27FC236}">
                  <a16:creationId xmlns:a16="http://schemas.microsoft.com/office/drawing/2014/main" id="{43A2A16C-FF10-4C16-B023-2C7F82A10E4C}"/>
                </a:ext>
              </a:extLst>
            </p:cNvPr>
            <p:cNvGrpSpPr/>
            <p:nvPr/>
          </p:nvGrpSpPr>
          <p:grpSpPr>
            <a:xfrm>
              <a:off x="566303" y="4120446"/>
              <a:ext cx="6921624" cy="1576801"/>
              <a:chOff x="558225" y="2579664"/>
              <a:chExt cx="6227731" cy="1576801"/>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558225" y="2579664"/>
                <a:ext cx="3104909" cy="1576801"/>
              </a:xfrm>
              <a:prstGeom prst="rect">
                <a:avLst/>
              </a:prstGeom>
              <a:ln>
                <a:noFill/>
              </a:ln>
            </p:spPr>
          </p:pic>
        </p:grpSp>
        <p:pic>
          <p:nvPicPr>
            <p:cNvPr id="7" name="Picture 6">
              <a:extLst>
                <a:ext uri="{FF2B5EF4-FFF2-40B4-BE49-F238E27FC236}">
                  <a16:creationId xmlns:a16="http://schemas.microsoft.com/office/drawing/2014/main" id="{3EF79668-7F45-4F8B-A5B1-92E18C6E922D}"/>
                </a:ext>
              </a:extLst>
            </p:cNvPr>
            <p:cNvPicPr>
              <a:picLocks noChangeAspect="1"/>
            </p:cNvPicPr>
            <p:nvPr/>
          </p:nvPicPr>
          <p:blipFill>
            <a:blip r:embed="rId9"/>
            <a:stretch>
              <a:fillRect/>
            </a:stretch>
          </p:blipFill>
          <p:spPr>
            <a:xfrm>
              <a:off x="3989454" y="4120439"/>
              <a:ext cx="2743200" cy="1562100"/>
            </a:xfrm>
            <a:prstGeom prst="rect">
              <a:avLst/>
            </a:prstGeom>
          </p:spPr>
        </p:pic>
      </p:grpSp>
    </p:spTree>
    <p:extLst>
      <p:ext uri="{BB962C8B-B14F-4D97-AF65-F5344CB8AC3E}">
        <p14:creationId xmlns:p14="http://schemas.microsoft.com/office/powerpoint/2010/main" val="903657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side Corner of Rectangle 3">
            <a:extLst>
              <a:ext uri="{FF2B5EF4-FFF2-40B4-BE49-F238E27FC236}">
                <a16:creationId xmlns:a16="http://schemas.microsoft.com/office/drawing/2014/main" id="{92008472-6DB1-8352-6F6C-9BDAA8E206DE}"/>
              </a:ext>
            </a:extLst>
          </p:cNvPr>
          <p:cNvSpPr/>
          <p:nvPr/>
        </p:nvSpPr>
        <p:spPr>
          <a:xfrm>
            <a:off x="399381" y="2308860"/>
            <a:ext cx="2582669" cy="3398860"/>
          </a:xfrm>
          <a:prstGeom prst="round2SameRect">
            <a:avLst>
              <a:gd name="adj1" fmla="val 0"/>
              <a:gd name="adj2" fmla="val 3245"/>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3" name="Round Same-side Corner of Rectangle 12">
            <a:extLst>
              <a:ext uri="{FF2B5EF4-FFF2-40B4-BE49-F238E27FC236}">
                <a16:creationId xmlns:a16="http://schemas.microsoft.com/office/drawing/2014/main" id="{8E31C3CA-A3F0-22BD-1FDD-644EFD5363CD}"/>
              </a:ext>
            </a:extLst>
          </p:cNvPr>
          <p:cNvSpPr/>
          <p:nvPr/>
        </p:nvSpPr>
        <p:spPr>
          <a:xfrm>
            <a:off x="3359977"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4" name="Round Same-side Corner of Rectangle 13">
            <a:extLst>
              <a:ext uri="{FF2B5EF4-FFF2-40B4-BE49-F238E27FC236}">
                <a16:creationId xmlns:a16="http://schemas.microsoft.com/office/drawing/2014/main" id="{D39FF29A-B579-5E45-2740-B082F3DBE324}"/>
              </a:ext>
            </a:extLst>
          </p:cNvPr>
          <p:cNvSpPr/>
          <p:nvPr/>
        </p:nvSpPr>
        <p:spPr>
          <a:xfrm>
            <a:off x="6307055" y="2308860"/>
            <a:ext cx="2582669" cy="3398860"/>
          </a:xfrm>
          <a:prstGeom prst="round2SameRect">
            <a:avLst>
              <a:gd name="adj1" fmla="val 0"/>
              <a:gd name="adj2" fmla="val 3836"/>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5" name="Round Same-side Corner of Rectangle 14">
            <a:extLst>
              <a:ext uri="{FF2B5EF4-FFF2-40B4-BE49-F238E27FC236}">
                <a16:creationId xmlns:a16="http://schemas.microsoft.com/office/drawing/2014/main" id="{91612917-D582-4267-5110-87098C7DD329}"/>
              </a:ext>
            </a:extLst>
          </p:cNvPr>
          <p:cNvSpPr/>
          <p:nvPr/>
        </p:nvSpPr>
        <p:spPr>
          <a:xfrm>
            <a:off x="9216033"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6" name="Title 5">
            <a:extLst>
              <a:ext uri="{FF2B5EF4-FFF2-40B4-BE49-F238E27FC236}">
                <a16:creationId xmlns:a16="http://schemas.microsoft.com/office/drawing/2014/main" id="{71D39B81-560A-1B1C-FA68-007950123701}"/>
              </a:ext>
            </a:extLst>
          </p:cNvPr>
          <p:cNvSpPr>
            <a:spLocks noGrp="1"/>
          </p:cNvSpPr>
          <p:nvPr>
            <p:ph type="title"/>
          </p:nvPr>
        </p:nvSpPr>
        <p:spPr>
          <a:xfrm>
            <a:off x="350518" y="216000"/>
            <a:ext cx="11841481" cy="640080"/>
          </a:xfrm>
        </p:spPr>
        <p:txBody>
          <a:bodyPr lIns="0" tIns="0" rIns="0" bIns="0"/>
          <a:lstStyle/>
          <a:p>
            <a:r>
              <a:rPr lang="en-US">
                <a:solidFill>
                  <a:schemeClr val="accent1"/>
                </a:solidFill>
              </a:rPr>
              <a:t>Macro Trends Supporting Demand Growth</a:t>
            </a:r>
          </a:p>
        </p:txBody>
      </p:sp>
      <p:sp>
        <p:nvSpPr>
          <p:cNvPr id="3" name="TextBox 2">
            <a:extLst>
              <a:ext uri="{FF2B5EF4-FFF2-40B4-BE49-F238E27FC236}">
                <a16:creationId xmlns:a16="http://schemas.microsoft.com/office/drawing/2014/main" id="{CF3A770F-ED50-6671-41BB-6B9ED0A5B677}"/>
              </a:ext>
            </a:extLst>
          </p:cNvPr>
          <p:cNvSpPr txBox="1"/>
          <p:nvPr/>
        </p:nvSpPr>
        <p:spPr>
          <a:xfrm>
            <a:off x="401411" y="1282376"/>
            <a:ext cx="2580639" cy="1026483"/>
          </a:xfrm>
          <a:prstGeom prst="round2SameRect">
            <a:avLst>
              <a:gd name="adj1" fmla="val 1147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Fleet</a:t>
            </a:r>
            <a:b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Growth</a:t>
            </a:r>
            <a:r>
              <a:rPr kumimoji="0" lang="en-US" sz="2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E99FD7B4-0241-64A2-7AE1-0721D54DDDC3}"/>
              </a:ext>
            </a:extLst>
          </p:cNvPr>
          <p:cNvSpPr txBox="1"/>
          <p:nvPr/>
        </p:nvSpPr>
        <p:spPr>
          <a:xfrm>
            <a:off x="3364038" y="1282376"/>
            <a:ext cx="2578608" cy="1026483"/>
          </a:xfrm>
          <a:prstGeom prst="round2SameRect">
            <a:avLst>
              <a:gd name="adj1" fmla="val 850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Replacement</a:t>
            </a:r>
            <a:b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Cycle</a:t>
            </a:r>
            <a:r>
              <a:rPr kumimoji="0" lang="en-US" sz="2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9991796E-4B73-9C63-B707-963D2FC56400}"/>
              </a:ext>
            </a:extLst>
          </p:cNvPr>
          <p:cNvSpPr txBox="1"/>
          <p:nvPr/>
        </p:nvSpPr>
        <p:spPr>
          <a:xfrm>
            <a:off x="6311116" y="1282376"/>
            <a:ext cx="2578608" cy="1026483"/>
          </a:xfrm>
          <a:prstGeom prst="round2SameRect">
            <a:avLst>
              <a:gd name="adj1" fmla="val 9244"/>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Global</a:t>
            </a:r>
            <a:b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Adoption</a:t>
            </a:r>
            <a:r>
              <a:rPr kumimoji="0" lang="en-US" sz="2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 name="TextBox 9">
            <a:extLst>
              <a:ext uri="{FF2B5EF4-FFF2-40B4-BE49-F238E27FC236}">
                <a16:creationId xmlns:a16="http://schemas.microsoft.com/office/drawing/2014/main" id="{84EFB005-0551-2762-F604-022384D9F32E}"/>
              </a:ext>
            </a:extLst>
          </p:cNvPr>
          <p:cNvSpPr txBox="1"/>
          <p:nvPr/>
        </p:nvSpPr>
        <p:spPr>
          <a:xfrm>
            <a:off x="9218735" y="1282376"/>
            <a:ext cx="2578608" cy="1026483"/>
          </a:xfrm>
          <a:prstGeom prst="round2SameRect">
            <a:avLst>
              <a:gd name="adj1" fmla="val 7759"/>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Demand</a:t>
            </a:r>
            <a:b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br>
            <a:r>
              <a:rPr kumimoji="0" lang="en-US" sz="22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Growth</a:t>
            </a:r>
            <a:r>
              <a:rPr kumimoji="0" lang="en-US" sz="2200" b="1" i="0" u="none" strike="noStrike" kern="120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a:t>
            </a:r>
          </a:p>
        </p:txBody>
      </p:sp>
      <p:graphicFrame>
        <p:nvGraphicFramePr>
          <p:cNvPr id="5" name="Chart 4">
            <a:extLst>
              <a:ext uri="{FF2B5EF4-FFF2-40B4-BE49-F238E27FC236}">
                <a16:creationId xmlns:a16="http://schemas.microsoft.com/office/drawing/2014/main" id="{4B87DDAC-F1B4-5BF1-621C-7DB92E822E66}"/>
              </a:ext>
            </a:extLst>
          </p:cNvPr>
          <p:cNvGraphicFramePr/>
          <p:nvPr/>
        </p:nvGraphicFramePr>
        <p:xfrm>
          <a:off x="449329" y="2509533"/>
          <a:ext cx="2482773" cy="26381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a:extLst>
              <a:ext uri="{FF2B5EF4-FFF2-40B4-BE49-F238E27FC236}">
                <a16:creationId xmlns:a16="http://schemas.microsoft.com/office/drawing/2014/main" id="{C6854D34-20A9-8F76-1B5B-1FB52597B080}"/>
              </a:ext>
            </a:extLst>
          </p:cNvPr>
          <p:cNvGraphicFramePr/>
          <p:nvPr>
            <p:extLst>
              <p:ext uri="{D42A27DB-BD31-4B8C-83A1-F6EECF244321}">
                <p14:modId xmlns:p14="http://schemas.microsoft.com/office/powerpoint/2010/main" val="2862811466"/>
              </p:ext>
            </p:extLst>
          </p:nvPr>
        </p:nvGraphicFramePr>
        <p:xfrm>
          <a:off x="6338801" y="2464689"/>
          <a:ext cx="2398082" cy="27577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35">
            <a:extLst>
              <a:ext uri="{FF2B5EF4-FFF2-40B4-BE49-F238E27FC236}">
                <a16:creationId xmlns:a16="http://schemas.microsoft.com/office/drawing/2014/main" id="{E2DDA05A-3F19-8696-0481-396F893F9083}"/>
              </a:ext>
            </a:extLst>
          </p:cNvPr>
          <p:cNvGraphicFramePr/>
          <p:nvPr/>
        </p:nvGraphicFramePr>
        <p:xfrm>
          <a:off x="9252293" y="2466128"/>
          <a:ext cx="2436788" cy="2756202"/>
        </p:xfrm>
        <a:graphic>
          <a:graphicData uri="http://schemas.openxmlformats.org/drawingml/2006/chart">
            <c:chart xmlns:c="http://schemas.openxmlformats.org/drawingml/2006/chart" xmlns:r="http://schemas.openxmlformats.org/officeDocument/2006/relationships" r:id="rId5"/>
          </a:graphicData>
        </a:graphic>
      </p:graphicFrame>
      <p:sp>
        <p:nvSpPr>
          <p:cNvPr id="31" name="Rectangle 30">
            <a:extLst>
              <a:ext uri="{FF2B5EF4-FFF2-40B4-BE49-F238E27FC236}">
                <a16:creationId xmlns:a16="http://schemas.microsoft.com/office/drawing/2014/main" id="{3F939815-ADA6-7172-FDBE-ACA9A33E023A}"/>
              </a:ext>
            </a:extLst>
          </p:cNvPr>
          <p:cNvSpPr/>
          <p:nvPr/>
        </p:nvSpPr>
        <p:spPr>
          <a:xfrm>
            <a:off x="3681544" y="3653997"/>
            <a:ext cx="2207451" cy="82119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2" name="TextBox 31">
            <a:extLst>
              <a:ext uri="{FF2B5EF4-FFF2-40B4-BE49-F238E27FC236}">
                <a16:creationId xmlns:a16="http://schemas.microsoft.com/office/drawing/2014/main" id="{DB022153-D95A-7BD6-20BB-6227DA86F6F5}"/>
              </a:ext>
            </a:extLst>
          </p:cNvPr>
          <p:cNvSpPr txBox="1"/>
          <p:nvPr/>
        </p:nvSpPr>
        <p:spPr>
          <a:xfrm>
            <a:off x="3748092" y="4202586"/>
            <a:ext cx="1663785" cy="210822"/>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entury Gothic"/>
                <a:ea typeface="+mn-ea"/>
                <a:cs typeface="+mn-cs"/>
              </a:rPr>
              <a:t>Historical Replacement Age</a:t>
            </a:r>
          </a:p>
        </p:txBody>
      </p:sp>
      <p:sp>
        <p:nvSpPr>
          <p:cNvPr id="7" name="Rectangle 6">
            <a:extLst>
              <a:ext uri="{FF2B5EF4-FFF2-40B4-BE49-F238E27FC236}">
                <a16:creationId xmlns:a16="http://schemas.microsoft.com/office/drawing/2014/main" id="{DBEF4D1F-07CF-1A5D-5DCE-6C57B50BC99F}"/>
              </a:ext>
            </a:extLst>
          </p:cNvPr>
          <p:cNvSpPr/>
          <p:nvPr/>
        </p:nvSpPr>
        <p:spPr>
          <a:xfrm>
            <a:off x="5065434" y="3256243"/>
            <a:ext cx="823561" cy="39299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graphicFrame>
        <p:nvGraphicFramePr>
          <p:cNvPr id="12" name="Chart 11">
            <a:extLst>
              <a:ext uri="{FF2B5EF4-FFF2-40B4-BE49-F238E27FC236}">
                <a16:creationId xmlns:a16="http://schemas.microsoft.com/office/drawing/2014/main" id="{095A6394-9CCB-9F7A-9B73-C002F72545D2}"/>
              </a:ext>
            </a:extLst>
          </p:cNvPr>
          <p:cNvGraphicFramePr/>
          <p:nvPr>
            <p:extLst>
              <p:ext uri="{D42A27DB-BD31-4B8C-83A1-F6EECF244321}">
                <p14:modId xmlns:p14="http://schemas.microsoft.com/office/powerpoint/2010/main" val="4233910832"/>
              </p:ext>
            </p:extLst>
          </p:nvPr>
        </p:nvGraphicFramePr>
        <p:xfrm>
          <a:off x="3413629" y="2450224"/>
          <a:ext cx="2364601" cy="2993911"/>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6965A615-5F0F-6E32-3794-E75918CEAFE7}"/>
              </a:ext>
            </a:extLst>
          </p:cNvPr>
          <p:cNvSpPr txBox="1"/>
          <p:nvPr/>
        </p:nvSpPr>
        <p:spPr>
          <a:xfrm>
            <a:off x="3451302" y="5337564"/>
            <a:ext cx="2448488" cy="334262"/>
          </a:xfrm>
          <a:prstGeom prst="rect">
            <a:avLst/>
          </a:prstGeom>
          <a:noFill/>
        </p:spPr>
        <p:txBody>
          <a:bodyPr wrap="square" lIns="0" tIns="0" rIns="0" bIns="0" rtlCol="0">
            <a:noAutofit/>
          </a:bodyPr>
          <a:lstStyle/>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rPr>
              <a:t>Blue line represents actual fleet age </a:t>
            </a:r>
          </a:p>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a:ln>
                  <a:noFill/>
                </a:ln>
                <a:solidFill>
                  <a:srgbClr val="3F3F3F"/>
                </a:solidFill>
                <a:effectLst/>
                <a:uLnTx/>
                <a:uFillTx/>
                <a:latin typeface="Arial" panose="020B0604020202020204" pitchFamily="34" charset="0"/>
                <a:ea typeface="+mn-ea"/>
                <a:cs typeface="Arial" panose="020B0604020202020204" pitchFamily="34" charset="0"/>
              </a:rPr>
              <a:t>Blue box represents historic optimum fleet age </a:t>
            </a:r>
          </a:p>
        </p:txBody>
      </p:sp>
      <p:sp>
        <p:nvSpPr>
          <p:cNvPr id="44" name="Equals 43">
            <a:extLst>
              <a:ext uri="{FF2B5EF4-FFF2-40B4-BE49-F238E27FC236}">
                <a16:creationId xmlns:a16="http://schemas.microsoft.com/office/drawing/2014/main" id="{A04081B6-6D38-D53B-985F-1C32570FDDB7}"/>
              </a:ext>
            </a:extLst>
          </p:cNvPr>
          <p:cNvSpPr/>
          <p:nvPr/>
        </p:nvSpPr>
        <p:spPr>
          <a:xfrm>
            <a:off x="8890830" y="1651818"/>
            <a:ext cx="316477" cy="316477"/>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8" name="Plus Sign 41">
            <a:extLst>
              <a:ext uri="{FF2B5EF4-FFF2-40B4-BE49-F238E27FC236}">
                <a16:creationId xmlns:a16="http://schemas.microsoft.com/office/drawing/2014/main" id="{F0BD6409-0310-2FDF-2905-AC189AD79519}"/>
              </a:ext>
            </a:extLst>
          </p:cNvPr>
          <p:cNvSpPr/>
          <p:nvPr/>
        </p:nvSpPr>
        <p:spPr>
          <a:xfrm>
            <a:off x="5937706"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9" name="Plus Sign 41">
            <a:extLst>
              <a:ext uri="{FF2B5EF4-FFF2-40B4-BE49-F238E27FC236}">
                <a16:creationId xmlns:a16="http://schemas.microsoft.com/office/drawing/2014/main" id="{DA84B257-33AB-D6B4-F9FF-2E92912D2FE3}"/>
              </a:ext>
            </a:extLst>
          </p:cNvPr>
          <p:cNvSpPr/>
          <p:nvPr/>
        </p:nvSpPr>
        <p:spPr>
          <a:xfrm>
            <a:off x="2967460"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22" name="Slide Number Placeholder 5">
            <a:extLst>
              <a:ext uri="{FF2B5EF4-FFF2-40B4-BE49-F238E27FC236}">
                <a16:creationId xmlns:a16="http://schemas.microsoft.com/office/drawing/2014/main" id="{D1FA3DAF-1CEB-4CEB-9A6F-1C614A42F5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7910879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3512475" y="2989088"/>
            <a:ext cx="8168470"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en-US" sz="3600" b="1">
                <a:solidFill>
                  <a:schemeClr val="bg2"/>
                </a:solidFill>
                <a:cs typeface="Arial" panose="020B0604020202020204"/>
              </a:rPr>
              <a:t>Quality</a:t>
            </a:r>
            <a:r>
              <a:rPr lang="en-US" sz="3600" b="1">
                <a:solidFill>
                  <a:schemeClr val="accent3">
                    <a:lumMod val="50000"/>
                  </a:schemeClr>
                </a:solidFill>
                <a:cs typeface="Arial" panose="020B0604020202020204"/>
              </a:rPr>
              <a:t> </a:t>
            </a:r>
            <a:r>
              <a:rPr lang="en-GB" sz="3600" b="1">
                <a:solidFill>
                  <a:schemeClr val="accent3">
                    <a:lumMod val="50000"/>
                  </a:schemeClr>
                </a:solidFill>
                <a:cs typeface="Arial" panose="020B0604020202020204"/>
              </a:rPr>
              <a:t>Engineering</a:t>
            </a: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Product</a:t>
            </a:r>
            <a:endParaRPr lang="en-US" sz="3600" b="1">
              <a:solidFill>
                <a:schemeClr val="tx1">
                  <a:lumMod val="50000"/>
                  <a:lumOff val="50000"/>
                </a:schemeClr>
              </a:solidFill>
            </a:endParaRP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Manufacturing</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Service, Sales &amp; Support</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Talent Development </a:t>
            </a: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a:t>Quality By Design is in Everything Genie Does</a:t>
            </a:r>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1343292"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01094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r>
              <a:rPr lang="en-US"/>
              <a:t>Global Manufacturing Footprint</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r>
              <a:rPr lang="en-US"/>
              <a:t>Regional locations to better serve customers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2229799"/>
            <a:chOff x="-159728" y="1044636"/>
            <a:chExt cx="3001988" cy="2326583"/>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4" y="1292288"/>
              <a:ext cx="966766" cy="915640"/>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035222" cy="2326583"/>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Redmond, Washington</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Aerial Work Platforms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US" sz="1200">
                  <a:solidFill>
                    <a:schemeClr val="accent3">
                      <a:lumMod val="50000"/>
                    </a:schemeClr>
                  </a:solidFill>
                  <a:latin typeface="Arial" panose="020B0604020202020204"/>
                </a:rPr>
                <a:t>Material Lifts</a:t>
              </a:r>
              <a:endPar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Scissor Lifts</a:t>
              </a:r>
              <a:endParaRPr kumimoji="0" lang="en-US" sz="14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480368" y="2600220"/>
              <a:ext cx="1308872" cy="670831"/>
              <a:chOff x="174923" y="1022544"/>
              <a:chExt cx="3155769"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74923" y="1387227"/>
                <a:ext cx="563879"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306704" y="1022544"/>
                <a:ext cx="1023988"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00470" y="1160667"/>
                <a:ext cx="652578"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Moses Lake,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Washington</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Telescopic Boom Lifts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93" y="3026195"/>
            <a:ext cx="2792615" cy="2670951"/>
            <a:chOff x="3315515" y="2335176"/>
            <a:chExt cx="2913826" cy="2786886"/>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4" y="3880305"/>
              <a:ext cx="2596357" cy="1241757"/>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o</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n</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t</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y,</a:t>
              </a:r>
              <a:br>
                <a:rPr kumimoji="0" lang="en-AU"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x</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i</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o</a:t>
              </a:r>
              <a:endParaRPr kumimoji="0" lang="en-US" sz="1400" b="1" i="0" u="none" strike="noStrike" kern="1200" cap="none" spc="0" normalizeH="0" baseline="0" noProof="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Telehandlers</a:t>
              </a: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US" sz="1200">
                  <a:solidFill>
                    <a:schemeClr val="accent3">
                      <a:lumMod val="50000"/>
                    </a:schemeClr>
                  </a:solidFill>
                  <a:latin typeface="Arial" panose="020B0604020202020204"/>
                </a:rPr>
                <a:t>Genie Runabout</a:t>
              </a: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Scissor Lifts</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350774" y="2299917"/>
              <a:ext cx="1545130" cy="1615647"/>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194868" y="4450788"/>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0" y="2535343"/>
            <a:ext cx="2521663" cy="3165574"/>
            <a:chOff x="6423670" y="2260197"/>
            <a:chExt cx="2631116" cy="3302978"/>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300" y="2059567"/>
              <a:ext cx="1202252" cy="160351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9"/>
              <a:ext cx="2055211"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Umbertide,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Italy</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Telehandlers (ANSI)</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Articulating Boom Lifts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en-US" sz="1200">
                  <a:solidFill>
                    <a:srgbClr val="7C878E"/>
                  </a:solidFill>
                  <a:latin typeface="Arial" panose="020B0604020202020204"/>
                </a:rPr>
                <a:t>GS-xx69 RT &amp; DC</a:t>
              </a: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274539" y="4927803"/>
              <a:ext cx="790678" cy="547623"/>
              <a:chOff x="7287239" y="4984953"/>
              <a:chExt cx="790678" cy="547623"/>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287239" y="4999446"/>
                <a:ext cx="355421" cy="533130"/>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857096" y="4984953"/>
                <a:ext cx="220821" cy="526409"/>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569307"/>
            <a:chOff x="9467852" y="2781301"/>
            <a:chExt cx="2061932"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Changzhou, </a:t>
              </a:r>
              <a:b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rPr>
                <a:t>Scissor Lifts</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rPr>
                <a:t>Telescopic Boom Lifts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85747" y="5078117"/>
            <a:ext cx="332971" cy="496972"/>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746098" y="4507072"/>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pic>
        <p:nvPicPr>
          <p:cNvPr id="4374" name="Graphic 4373">
            <a:extLst>
              <a:ext uri="{FF2B5EF4-FFF2-40B4-BE49-F238E27FC236}">
                <a16:creationId xmlns:a16="http://schemas.microsoft.com/office/drawing/2014/main" id="{5A330FF9-E034-4065-B89F-9CB47DA82BDD}"/>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95495" y="3832117"/>
            <a:ext cx="344912" cy="462716"/>
          </a:xfrm>
          <a:prstGeom prst="rect">
            <a:avLst/>
          </a:prstGeom>
        </p:spPr>
      </p:pic>
      <p:pic>
        <p:nvPicPr>
          <p:cNvPr id="4384" name="Graphic 4383">
            <a:extLst>
              <a:ext uri="{FF2B5EF4-FFF2-40B4-BE49-F238E27FC236}">
                <a16:creationId xmlns:a16="http://schemas.microsoft.com/office/drawing/2014/main" id="{02FC9AFE-BC85-419B-9CB2-DE71BD25A737}"/>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525367" y="4999471"/>
            <a:ext cx="166534" cy="609654"/>
          </a:xfrm>
          <a:prstGeom prst="rect">
            <a:avLst/>
          </a:prstGeom>
        </p:spPr>
      </p:pic>
      <p:pic>
        <p:nvPicPr>
          <p:cNvPr id="4386" name="Graphic 4438">
            <a:extLst>
              <a:ext uri="{FF2B5EF4-FFF2-40B4-BE49-F238E27FC236}">
                <a16:creationId xmlns:a16="http://schemas.microsoft.com/office/drawing/2014/main" id="{A84C6BCB-9F61-4F1B-A4A0-1E3D55E797AB}"/>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5810081" y="4992836"/>
            <a:ext cx="222572" cy="609654"/>
          </a:xfrm>
          <a:prstGeom prst="rect">
            <a:avLst/>
          </a:prstGeom>
        </p:spPr>
      </p:pic>
      <p:pic>
        <p:nvPicPr>
          <p:cNvPr id="4387" name="Picture 4386">
            <a:extLst>
              <a:ext uri="{FF2B5EF4-FFF2-40B4-BE49-F238E27FC236}">
                <a16:creationId xmlns:a16="http://schemas.microsoft.com/office/drawing/2014/main" id="{0DDF5A8B-FE9B-4B2A-BABC-79DB1785C0E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782753" y="5095853"/>
            <a:ext cx="222572" cy="483648"/>
          </a:xfrm>
          <a:prstGeom prst="rect">
            <a:avLst/>
          </a:prstGeom>
        </p:spPr>
      </p:pic>
      <p:sp>
        <p:nvSpPr>
          <p:cNvPr id="2" name="Rounded Rectangle 4397">
            <a:extLst>
              <a:ext uri="{FF2B5EF4-FFF2-40B4-BE49-F238E27FC236}">
                <a16:creationId xmlns:a16="http://schemas.microsoft.com/office/drawing/2014/main" id="{F0784B36-40E3-2DC8-317F-7479466A0B2D}"/>
              </a:ext>
            </a:extLst>
          </p:cNvPr>
          <p:cNvSpPr/>
          <p:nvPr/>
        </p:nvSpPr>
        <p:spPr>
          <a:xfrm>
            <a:off x="9016676" y="1176263"/>
            <a:ext cx="1866985" cy="1134603"/>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Sanand, India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rPr>
              <a:t>Scissor Lifts</a:t>
            </a:r>
          </a:p>
        </p:txBody>
      </p:sp>
      <p:pic>
        <p:nvPicPr>
          <p:cNvPr id="6" name="Picture 5">
            <a:extLst>
              <a:ext uri="{FF2B5EF4-FFF2-40B4-BE49-F238E27FC236}">
                <a16:creationId xmlns:a16="http://schemas.microsoft.com/office/drawing/2014/main" id="{707247B2-5E97-5BB8-3F50-B4383EB4E40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37821" y="1739217"/>
            <a:ext cx="222572" cy="483648"/>
          </a:xfrm>
          <a:prstGeom prst="rect">
            <a:avLst/>
          </a:prstGeom>
        </p:spPr>
      </p:pic>
      <p:cxnSp>
        <p:nvCxnSpPr>
          <p:cNvPr id="8" name="Connector: Elbow 4374">
            <a:extLst>
              <a:ext uri="{FF2B5EF4-FFF2-40B4-BE49-F238E27FC236}">
                <a16:creationId xmlns:a16="http://schemas.microsoft.com/office/drawing/2014/main" id="{3236A9D8-5C4C-D23C-BC3B-08DE733D0F84}"/>
              </a:ext>
            </a:extLst>
          </p:cNvPr>
          <p:cNvCxnSpPr>
            <a:cxnSpLocks/>
            <a:stCxn id="2" idx="2"/>
          </p:cNvCxnSpPr>
          <p:nvPr/>
        </p:nvCxnSpPr>
        <p:spPr>
          <a:xfrm rot="5400000">
            <a:off x="8684021" y="2012714"/>
            <a:ext cx="967997" cy="156430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14" name="Picture 13">
            <a:extLst>
              <a:ext uri="{FF2B5EF4-FFF2-40B4-BE49-F238E27FC236}">
                <a16:creationId xmlns:a16="http://schemas.microsoft.com/office/drawing/2014/main" id="{D680F558-7355-EFBC-9BDA-FBBA01FC7188}"/>
              </a:ext>
            </a:extLst>
          </p:cNvPr>
          <p:cNvPicPr>
            <a:picLocks noChangeAspect="1"/>
          </p:cNvPicPr>
          <p:nvPr/>
        </p:nvPicPr>
        <p:blipFill>
          <a:blip r:embed="rId34"/>
          <a:stretch>
            <a:fillRect/>
          </a:stretch>
        </p:blipFill>
        <p:spPr>
          <a:xfrm>
            <a:off x="10476192" y="1265428"/>
            <a:ext cx="327456" cy="230638"/>
          </a:xfrm>
          <a:prstGeom prst="rect">
            <a:avLst/>
          </a:prstGeom>
        </p:spPr>
      </p:pic>
    </p:spTree>
    <p:extLst>
      <p:ext uri="{BB962C8B-B14F-4D97-AF65-F5344CB8AC3E}">
        <p14:creationId xmlns:p14="http://schemas.microsoft.com/office/powerpoint/2010/main" val="4130015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en-US"/>
              <a:t>Parts Warehouse Footprint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defTabSz="914303"/>
            <a:r>
              <a:rPr lang="en-US" sz="2200"/>
              <a:t>Global Locations</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2139222"/>
            <a:ext cx="2366682" cy="3559949"/>
          </a:xfrm>
          <a:prstGeom prst="rect">
            <a:avLst/>
          </a:prstGeom>
        </p:spPr>
        <p:txBody>
          <a:bodyPr wrap="square" lIns="0" tIns="0" rIns="0" bIns="0">
            <a:spAutoFit/>
          </a:bodyPr>
          <a:lstStyle/>
          <a:p>
            <a:pPr>
              <a:spcBef>
                <a:spcPts val="1000"/>
              </a:spcBef>
              <a:buFont typeface="Arial" panose="020B0604020202020204" pitchFamily="34" charset="0"/>
            </a:pPr>
            <a:r>
              <a:rPr lang="en-US" b="1">
                <a:solidFill>
                  <a:schemeClr val="bg2"/>
                </a:solidFill>
              </a:rPr>
              <a:t>We annually deliver:</a:t>
            </a:r>
            <a:endParaRPr lang="en-US" sz="600" b="1">
              <a:solidFill>
                <a:schemeClr val="bg2"/>
              </a:solidFill>
            </a:endParaRP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2.5+ million outbound order lines</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33 warehouses </a:t>
            </a:r>
            <a:br>
              <a:rPr lang="en-US" sz="2000">
                <a:solidFill>
                  <a:schemeClr val="accent3">
                    <a:lumMod val="50000"/>
                  </a:schemeClr>
                </a:solidFill>
              </a:rPr>
            </a:br>
            <a:r>
              <a:rPr lang="en-US" sz="2000">
                <a:solidFill>
                  <a:schemeClr val="accent3">
                    <a:lumMod val="50000"/>
                  </a:schemeClr>
                </a:solidFill>
              </a:rPr>
              <a:t>with over</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90,000 sqm stocking</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170,000 </a:t>
            </a:r>
            <a:br>
              <a:rPr lang="en-US" sz="2000">
                <a:solidFill>
                  <a:schemeClr val="accent3">
                    <a:lumMod val="50000"/>
                  </a:schemeClr>
                </a:solidFill>
              </a:rPr>
            </a:br>
            <a:r>
              <a:rPr lang="en-US" sz="2000">
                <a:solidFill>
                  <a:schemeClr val="accent3">
                    <a:lumMod val="50000"/>
                  </a:schemeClr>
                </a:solidFill>
              </a:rPr>
              <a:t>unique parts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a:extLst>
              <a:ext uri="{FF2B5EF4-FFF2-40B4-BE49-F238E27FC236}">
                <a16:creationId xmlns:a16="http://schemas.microsoft.com/office/drawing/2014/main" id="{0F5F354C-CB9B-0C8C-BE52-4E1B4EBCC48D}"/>
              </a:ext>
            </a:extLst>
          </p:cNvPr>
          <p:cNvSpPr/>
          <p:nvPr/>
        </p:nvSpPr>
        <p:spPr>
          <a:xfrm>
            <a:off x="665401" y="4593243"/>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tIns="45720" rIns="91440" bIns="45720" rtlCol="0" anchor="ctr"/>
          <a:lstStyle/>
          <a:p>
            <a:pPr>
              <a:defRPr/>
            </a:pPr>
            <a:r>
              <a:rPr kumimoji="0" lang="en-US" sz="2200" b="1" i="0" u="none" strike="noStrike" kern="1200" cap="none" spc="0" normalizeH="0" baseline="0" noProof="0">
                <a:ln>
                  <a:noFill/>
                </a:ln>
                <a:solidFill>
                  <a:schemeClr val="accent3">
                    <a:lumMod val="50000"/>
                  </a:schemeClr>
                </a:solidFill>
                <a:effectLst/>
                <a:uLnTx/>
                <a:uFillTx/>
                <a:ea typeface="+mn-ea"/>
                <a:cs typeface="+mn-cs"/>
              </a:rPr>
              <a:t>Continue to leverage scale, </a:t>
            </a:r>
            <a:r>
              <a:rPr lang="en-US" sz="2200" b="1">
                <a:solidFill>
                  <a:schemeClr val="accent3">
                    <a:lumMod val="50000"/>
                  </a:schemeClr>
                </a:solidFill>
              </a:rPr>
              <a:t>footprint</a:t>
            </a:r>
            <a:r>
              <a:rPr kumimoji="0" lang="en-US" sz="2200" b="1" i="0" u="none" strike="noStrike" kern="1200" cap="none" spc="0" normalizeH="0" baseline="0" noProof="0">
                <a:ln>
                  <a:noFill/>
                </a:ln>
                <a:solidFill>
                  <a:schemeClr val="accent3">
                    <a:lumMod val="50000"/>
                  </a:schemeClr>
                </a:solidFill>
                <a:effectLst/>
                <a:uLnTx/>
                <a:uFillTx/>
                <a:ea typeface="+mn-ea"/>
                <a:cs typeface="+mn-cs"/>
              </a:rPr>
              <a:t> and our culture to deliver customer value </a:t>
            </a:r>
            <a:r>
              <a:rPr kumimoji="0" lang="en-US" sz="2200" b="1" i="0" u="sng" strike="noStrike" kern="1200" cap="none" spc="0" normalizeH="0" baseline="0" noProof="0">
                <a:ln>
                  <a:noFill/>
                </a:ln>
                <a:solidFill>
                  <a:schemeClr val="accent3">
                    <a:lumMod val="50000"/>
                  </a:schemeClr>
                </a:solidFill>
                <a:effectLst/>
                <a:uLnTx/>
                <a:uFillTx/>
                <a:ea typeface="+mn-ea"/>
                <a:cs typeface="+mn-cs"/>
              </a:rPr>
              <a:t>and</a:t>
            </a:r>
            <a:r>
              <a:rPr kumimoji="0" lang="en-US" sz="2200" b="1" i="0" u="none" strike="noStrike" kern="1200" cap="none" spc="0" normalizeH="0" baseline="0" noProof="0">
                <a:ln>
                  <a:noFill/>
                </a:ln>
                <a:solidFill>
                  <a:schemeClr val="accent3">
                    <a:lumMod val="50000"/>
                  </a:schemeClr>
                </a:solidFill>
                <a:effectLst/>
                <a:uLnTx/>
                <a:uFillTx/>
                <a:ea typeface="+mn-ea"/>
                <a:cs typeface="+mn-cs"/>
              </a:rPr>
              <a:t> continuous improvement</a:t>
            </a:r>
          </a:p>
        </p:txBody>
      </p:sp>
      <p:sp>
        <p:nvSpPr>
          <p:cNvPr id="3" name="Rounded Rectangle 2">
            <a:extLst>
              <a:ext uri="{FF2B5EF4-FFF2-40B4-BE49-F238E27FC236}">
                <a16:creationId xmlns:a16="http://schemas.microsoft.com/office/drawing/2014/main" id="{ADD98B88-6EEC-D80D-3755-6862A04B6EE1}"/>
              </a:ext>
            </a:extLst>
          </p:cNvPr>
          <p:cNvSpPr/>
          <p:nvPr/>
        </p:nvSpPr>
        <p:spPr>
          <a:xfrm>
            <a:off x="665401" y="1230399"/>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chemeClr val="accent3">
                    <a:lumMod val="50000"/>
                  </a:schemeClr>
                </a:solidFill>
                <a:effectLst/>
                <a:uLnTx/>
                <a:uFillTx/>
                <a:ea typeface="+mn-ea"/>
                <a:cs typeface="+mn-cs"/>
              </a:rPr>
              <a:t>Global leader, well positioned for compounded top- and bottom-line growth</a:t>
            </a:r>
          </a:p>
        </p:txBody>
      </p:sp>
      <p:sp>
        <p:nvSpPr>
          <p:cNvPr id="6" name="Rounded Rectangle 5">
            <a:extLst>
              <a:ext uri="{FF2B5EF4-FFF2-40B4-BE49-F238E27FC236}">
                <a16:creationId xmlns:a16="http://schemas.microsoft.com/office/drawing/2014/main" id="{F87AE3AC-8F81-41CF-7F79-BB00EB7F7DC7}"/>
              </a:ext>
            </a:extLst>
          </p:cNvPr>
          <p:cNvSpPr/>
          <p:nvPr/>
        </p:nvSpPr>
        <p:spPr>
          <a:xfrm>
            <a:off x="665401" y="2351347"/>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chemeClr val="accent3">
                    <a:lumMod val="50000"/>
                  </a:schemeClr>
                </a:solidFill>
                <a:effectLst/>
                <a:uLnTx/>
                <a:uFillTx/>
                <a:ea typeface="+mn-ea"/>
                <a:cs typeface="+mn-cs"/>
              </a:rPr>
              <a:t>Strong growth tailwinds in mature and developing markets</a:t>
            </a:r>
          </a:p>
        </p:txBody>
      </p:sp>
      <p:sp>
        <p:nvSpPr>
          <p:cNvPr id="8" name="Rounded Rectangle 7">
            <a:extLst>
              <a:ext uri="{FF2B5EF4-FFF2-40B4-BE49-F238E27FC236}">
                <a16:creationId xmlns:a16="http://schemas.microsoft.com/office/drawing/2014/main" id="{CC8484FD-D1FA-0499-4294-9971BEEEBD57}"/>
              </a:ext>
            </a:extLst>
          </p:cNvPr>
          <p:cNvSpPr/>
          <p:nvPr/>
        </p:nvSpPr>
        <p:spPr>
          <a:xfrm>
            <a:off x="663691" y="3472295"/>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chemeClr val="accent3">
                    <a:lumMod val="50000"/>
                  </a:schemeClr>
                </a:solidFill>
                <a:effectLst/>
                <a:uLnTx/>
                <a:uFillTx/>
                <a:ea typeface="+mn-ea"/>
                <a:cs typeface="+mn-cs"/>
              </a:rPr>
              <a:t>Investing to remain at the forefront of innovation, digitization and footprint </a:t>
            </a:r>
          </a:p>
        </p:txBody>
      </p:sp>
      <p:sp>
        <p:nvSpPr>
          <p:cNvPr id="5" name="Title 4">
            <a:extLst>
              <a:ext uri="{FF2B5EF4-FFF2-40B4-BE49-F238E27FC236}">
                <a16:creationId xmlns:a16="http://schemas.microsoft.com/office/drawing/2014/main" id="{B88C6064-B366-246B-C85C-B8251FA9B8E1}"/>
              </a:ext>
            </a:extLst>
          </p:cNvPr>
          <p:cNvSpPr>
            <a:spLocks noGrp="1"/>
          </p:cNvSpPr>
          <p:nvPr>
            <p:ph type="title"/>
          </p:nvPr>
        </p:nvSpPr>
        <p:spPr>
          <a:xfrm>
            <a:off x="350518" y="180000"/>
            <a:ext cx="11841481" cy="640080"/>
          </a:xfrm>
        </p:spPr>
        <p:txBody>
          <a:bodyPr vert="horz" lIns="0" tIns="0" rIns="0" bIns="0" rtlCol="0" anchor="ctr">
            <a:normAutofit/>
          </a:bodyPr>
          <a:lstStyle/>
          <a:p>
            <a:pPr>
              <a:lnSpc>
                <a:spcPct val="100000"/>
              </a:lnSpc>
              <a:spcAft>
                <a:spcPts val="1200"/>
              </a:spcAft>
            </a:pPr>
            <a:r>
              <a:rPr lang="en-US">
                <a:solidFill>
                  <a:schemeClr val="bg2"/>
                </a:solidFill>
              </a:rPr>
              <a:t>In Summary</a:t>
            </a:r>
          </a:p>
        </p:txBody>
      </p:sp>
      <p:sp>
        <p:nvSpPr>
          <p:cNvPr id="4" name="Oval 3">
            <a:extLst>
              <a:ext uri="{FF2B5EF4-FFF2-40B4-BE49-F238E27FC236}">
                <a16:creationId xmlns:a16="http://schemas.microsoft.com/office/drawing/2014/main" id="{818C3AE3-4FCF-E338-302E-64A6D7E36420}"/>
              </a:ext>
            </a:extLst>
          </p:cNvPr>
          <p:cNvSpPr/>
          <p:nvPr/>
        </p:nvSpPr>
        <p:spPr>
          <a:xfrm>
            <a:off x="380187" y="1413641"/>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Oval 8">
            <a:extLst>
              <a:ext uri="{FF2B5EF4-FFF2-40B4-BE49-F238E27FC236}">
                <a16:creationId xmlns:a16="http://schemas.microsoft.com/office/drawing/2014/main" id="{1EB728FA-5857-892C-4E79-EF236AC2CE27}"/>
              </a:ext>
            </a:extLst>
          </p:cNvPr>
          <p:cNvSpPr/>
          <p:nvPr/>
        </p:nvSpPr>
        <p:spPr>
          <a:xfrm>
            <a:off x="380187" y="2538093"/>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Oval 12">
            <a:extLst>
              <a:ext uri="{FF2B5EF4-FFF2-40B4-BE49-F238E27FC236}">
                <a16:creationId xmlns:a16="http://schemas.microsoft.com/office/drawing/2014/main" id="{6101897C-D588-C3D4-C069-D0526F18C300}"/>
              </a:ext>
            </a:extLst>
          </p:cNvPr>
          <p:cNvSpPr/>
          <p:nvPr/>
        </p:nvSpPr>
        <p:spPr>
          <a:xfrm>
            <a:off x="378477" y="3682438"/>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44A3FF38-EEE9-B399-DF71-36662B13A6FF}"/>
              </a:ext>
            </a:extLst>
          </p:cNvPr>
          <p:cNvSpPr/>
          <p:nvPr/>
        </p:nvSpPr>
        <p:spPr>
          <a:xfrm>
            <a:off x="378477" y="4769577"/>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22" name="Graphic 21">
            <a:extLst>
              <a:ext uri="{FF2B5EF4-FFF2-40B4-BE49-F238E27FC236}">
                <a16:creationId xmlns:a16="http://schemas.microsoft.com/office/drawing/2014/main" id="{F747A467-F7BF-A9F5-0034-99AF663AF6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218" y="1516237"/>
            <a:ext cx="432000" cy="432000"/>
          </a:xfrm>
          <a:prstGeom prst="rect">
            <a:avLst/>
          </a:prstGeom>
        </p:spPr>
      </p:pic>
      <p:pic>
        <p:nvPicPr>
          <p:cNvPr id="26" name="Graphic 25">
            <a:extLst>
              <a:ext uri="{FF2B5EF4-FFF2-40B4-BE49-F238E27FC236}">
                <a16:creationId xmlns:a16="http://schemas.microsoft.com/office/drawing/2014/main" id="{28EDC044-756B-EF3A-3B65-A27F0ED9A3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19236" y="2640022"/>
            <a:ext cx="432000" cy="432000"/>
          </a:xfrm>
          <a:prstGeom prst="rect">
            <a:avLst/>
          </a:prstGeom>
        </p:spPr>
      </p:pic>
      <p:pic>
        <p:nvPicPr>
          <p:cNvPr id="28" name="Graphic 27">
            <a:extLst>
              <a:ext uri="{FF2B5EF4-FFF2-40B4-BE49-F238E27FC236}">
                <a16:creationId xmlns:a16="http://schemas.microsoft.com/office/drawing/2014/main" id="{2ADBFB05-47EF-E1E3-8ACB-5CE662144B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82517" y="3800602"/>
            <a:ext cx="432000" cy="432000"/>
          </a:xfrm>
          <a:prstGeom prst="rect">
            <a:avLst/>
          </a:prstGeom>
        </p:spPr>
      </p:pic>
      <p:pic>
        <p:nvPicPr>
          <p:cNvPr id="30" name="Graphic 29">
            <a:extLst>
              <a:ext uri="{FF2B5EF4-FFF2-40B4-BE49-F238E27FC236}">
                <a16:creationId xmlns:a16="http://schemas.microsoft.com/office/drawing/2014/main" id="{EEC05130-121A-324F-B672-E4C6AF4614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2517" y="4881243"/>
            <a:ext cx="432000" cy="432000"/>
          </a:xfrm>
          <a:prstGeom prst="rect">
            <a:avLst/>
          </a:prstGeom>
        </p:spPr>
      </p:pic>
      <p:sp>
        <p:nvSpPr>
          <p:cNvPr id="15" name="Slide Number Placeholder 5">
            <a:extLst>
              <a:ext uri="{FF2B5EF4-FFF2-40B4-BE49-F238E27FC236}">
                <a16:creationId xmlns:a16="http://schemas.microsoft.com/office/drawing/2014/main" id="{676799BE-54A3-4069-A17D-41AF17F312C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27064832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8F300-5786-4C51-B4B4-08414457391B}"/>
              </a:ext>
            </a:extLst>
          </p:cNvPr>
          <p:cNvSpPr>
            <a:spLocks noGrp="1"/>
          </p:cNvSpPr>
          <p:nvPr>
            <p:ph type="title"/>
          </p:nvPr>
        </p:nvSpPr>
        <p:spPr>
          <a:xfrm>
            <a:off x="727165" y="823413"/>
            <a:ext cx="11746654" cy="1913255"/>
          </a:xfrm>
        </p:spPr>
        <p:txBody>
          <a:bodyPr/>
          <a:lstStyle/>
          <a:p>
            <a:r>
              <a:rPr lang="en-US"/>
              <a:t>Q&amp;A</a:t>
            </a:r>
          </a:p>
        </p:txBody>
      </p:sp>
    </p:spTree>
    <p:extLst>
      <p:ext uri="{BB962C8B-B14F-4D97-AF65-F5344CB8AC3E}">
        <p14:creationId xmlns:p14="http://schemas.microsoft.com/office/powerpoint/2010/main" val="9689756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43312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132496"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433123"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r>
              <a:rPr lang="en-US"/>
              <a:t>55 Years of Quality: The Genie Story</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429348"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77763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84122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79145"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93221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8527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303834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9141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129331"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73509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8202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62895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150"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91891"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21642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32256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11029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800416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9802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37562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26949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16336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705722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95109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84495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989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618083"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569958"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506844"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443729"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403100"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354975"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99355"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81189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24373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622510"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74878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8062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37000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559395"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84372"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1036247"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736128"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Genie founded </a:t>
            </a:r>
            <a:b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in a Seattle garage by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646074"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730012"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bg2"/>
                </a:solidFill>
                <a:latin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618083"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4011926"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92688"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256176"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Genie’s first Z-lift raises the bar for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up and over lifting </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5053760"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243603"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572589"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80153"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Listening to customer feedback, Genie introduces its first scissor lift</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90806"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rgbClr val="D2171E"/>
                </a:solidFill>
                <a:latin typeface="Arial" panose="020B0604020202020204" pitchFamily="34" charset="0"/>
                <a:cs typeface="Arial" panose="020B0604020202020204" pitchFamily="34" charset="0"/>
              </a:rPr>
              <a:t>2002</a:t>
            </a:r>
          </a:p>
        </p:txBody>
      </p:sp>
      <p:sp>
        <p:nvSpPr>
          <p:cNvPr id="174" name="Rectangle 173">
            <a:extLst>
              <a:ext uri="{FF2B5EF4-FFF2-40B4-BE49-F238E27FC236}">
                <a16:creationId xmlns:a16="http://schemas.microsoft.com/office/drawing/2014/main" id="{11F176D5-1138-FB4D-B984-BF5344610836}"/>
              </a:ext>
            </a:extLst>
          </p:cNvPr>
          <p:cNvSpPr/>
          <p:nvPr/>
        </p:nvSpPr>
        <p:spPr>
          <a:xfrm>
            <a:off x="5103535"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 joins the Terex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team through acquisition</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334305"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429348"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850881"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939070"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57333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AU"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25</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543798"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More than just a tag line or marketing slogan, Genie introduces a very intentional change to better convey the promise the brand is making to its customers — a promise to deliver quality in everything they do</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79105"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429347"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842800" y="3222049"/>
            <a:ext cx="243056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defRPr/>
            </a:pPr>
            <a:r>
              <a:rPr lang="en-US" sz="1200" b="1">
                <a:solidFill>
                  <a:schemeClr val="accent3">
                    <a:lumMod val="50000"/>
                  </a:schemeClr>
                </a:solidFill>
                <a:latin typeface="Arial" panose="020B0604020202020204" pitchFamily="34" charset="0"/>
                <a:cs typeface="Arial" panose="020B0604020202020204" pitchFamily="34" charset="0"/>
              </a:rPr>
              <a:t>Genie’s commitment to quality leads to global growth as Genie achieves status as “World’s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Top Aerials Manufacturer”</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311214"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accent5"/>
                </a:solidFill>
                <a:latin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842799"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accent2"/>
                </a:solidFill>
                <a:latin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719945"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661696"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0F57-66E2-43DB-31DD-359AADBE138C}"/>
              </a:ext>
            </a:extLst>
          </p:cNvPr>
          <p:cNvSpPr>
            <a:spLocks noGrp="1"/>
          </p:cNvSpPr>
          <p:nvPr>
            <p:ph type="title"/>
          </p:nvPr>
        </p:nvSpPr>
        <p:spPr/>
        <p:txBody>
          <a:bodyPr/>
          <a:lstStyle/>
          <a:p>
            <a:r>
              <a:rPr lang="en-US"/>
              <a:t>Established Player, Global Leader</a:t>
            </a:r>
          </a:p>
        </p:txBody>
      </p:sp>
      <p:sp>
        <p:nvSpPr>
          <p:cNvPr id="6" name="TextBox 5">
            <a:extLst>
              <a:ext uri="{FF2B5EF4-FFF2-40B4-BE49-F238E27FC236}">
                <a16:creationId xmlns:a16="http://schemas.microsoft.com/office/drawing/2014/main" id="{07E63D8E-C8A0-7DD1-D7B0-4ABA93FD74A8}"/>
              </a:ext>
            </a:extLst>
          </p:cNvPr>
          <p:cNvSpPr txBox="1"/>
          <p:nvPr/>
        </p:nvSpPr>
        <p:spPr>
          <a:xfrm>
            <a:off x="444718" y="4413389"/>
            <a:ext cx="3492000" cy="1331123"/>
          </a:xfrm>
          <a:prstGeom prst="round2SameRect">
            <a:avLst>
              <a:gd name="adj1" fmla="val 638"/>
              <a:gd name="adj2" fmla="val 7442"/>
            </a:avLst>
          </a:prstGeom>
          <a:solidFill>
            <a:schemeClr val="bg1">
              <a:lumMod val="95000"/>
            </a:schemeClr>
          </a:solidFill>
        </p:spPr>
        <p:txBody>
          <a:bodyPr wrap="squar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400" b="1" i="0" u="none" strike="noStrike" cap="none" spc="0" normalizeH="0" baseline="0">
                <a:ln>
                  <a:noFill/>
                </a:ln>
                <a:solidFill>
                  <a:prstClr val="white"/>
                </a:solidFill>
                <a:effectLst/>
                <a:uLnTx/>
                <a:uFillTx/>
                <a:latin typeface="Century Gothic"/>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55 Years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in Industry</a:t>
            </a:r>
          </a:p>
        </p:txBody>
      </p:sp>
      <p:sp>
        <p:nvSpPr>
          <p:cNvPr id="7" name="TextBox 6">
            <a:extLst>
              <a:ext uri="{FF2B5EF4-FFF2-40B4-BE49-F238E27FC236}">
                <a16:creationId xmlns:a16="http://schemas.microsoft.com/office/drawing/2014/main" id="{8D756461-D107-903E-3F97-146F809DC165}"/>
              </a:ext>
            </a:extLst>
          </p:cNvPr>
          <p:cNvSpPr txBox="1"/>
          <p:nvPr/>
        </p:nvSpPr>
        <p:spPr>
          <a:xfrm>
            <a:off x="4249452" y="4413389"/>
            <a:ext cx="3491999" cy="1331123"/>
          </a:xfrm>
          <a:prstGeom prst="round2SameRect">
            <a:avLst>
              <a:gd name="adj1" fmla="val 0"/>
              <a:gd name="adj2" fmla="val 9159"/>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#1 or #2 Position</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in Most Markets</a:t>
            </a:r>
          </a:p>
        </p:txBody>
      </p:sp>
      <p:sp>
        <p:nvSpPr>
          <p:cNvPr id="8" name="TextBox 7">
            <a:extLst>
              <a:ext uri="{FF2B5EF4-FFF2-40B4-BE49-F238E27FC236}">
                <a16:creationId xmlns:a16="http://schemas.microsoft.com/office/drawing/2014/main" id="{FC77C162-074E-FC22-43AD-A3BEC4EAC564}"/>
              </a:ext>
            </a:extLst>
          </p:cNvPr>
          <p:cNvSpPr txBox="1"/>
          <p:nvPr/>
        </p:nvSpPr>
        <p:spPr>
          <a:xfrm>
            <a:off x="8124735" y="4391126"/>
            <a:ext cx="3583687" cy="1331123"/>
          </a:xfrm>
          <a:prstGeom prst="round2SameRect">
            <a:avLst>
              <a:gd name="adj1" fmla="val 0"/>
              <a:gd name="adj2" fmla="val 8014"/>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100+ Countries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Global &amp; Competitive Footprint</a:t>
            </a:r>
          </a:p>
        </p:txBody>
      </p:sp>
      <p:pic>
        <p:nvPicPr>
          <p:cNvPr id="9" name="Picture 8">
            <a:extLst>
              <a:ext uri="{FF2B5EF4-FFF2-40B4-BE49-F238E27FC236}">
                <a16:creationId xmlns:a16="http://schemas.microsoft.com/office/drawing/2014/main" id="{379DEF9E-57C1-7502-E4A4-4E57E8A7CEAA}"/>
              </a:ext>
            </a:extLst>
          </p:cNvPr>
          <p:cNvPicPr>
            <a:picLocks noChangeAspect="1"/>
          </p:cNvPicPr>
          <p:nvPr/>
        </p:nvPicPr>
        <p:blipFill rotWithShape="1">
          <a:blip r:embed="rId3"/>
          <a:srcRect l="3613" r="9523"/>
          <a:stretch/>
        </p:blipFill>
        <p:spPr>
          <a:xfrm>
            <a:off x="444718" y="1091226"/>
            <a:ext cx="3492000" cy="3322163"/>
          </a:xfrm>
          <a:prstGeom prst="round2SameRect">
            <a:avLst>
              <a:gd name="adj1" fmla="val 3593"/>
              <a:gd name="adj2" fmla="val 0"/>
            </a:avLst>
          </a:prstGeom>
        </p:spPr>
      </p:pic>
      <p:pic>
        <p:nvPicPr>
          <p:cNvPr id="10" name="Picture 9">
            <a:extLst>
              <a:ext uri="{FF2B5EF4-FFF2-40B4-BE49-F238E27FC236}">
                <a16:creationId xmlns:a16="http://schemas.microsoft.com/office/drawing/2014/main" id="{D7C99F82-880C-6AB1-C954-E44E43C5EC2D}"/>
              </a:ext>
            </a:extLst>
          </p:cNvPr>
          <p:cNvPicPr>
            <a:picLocks noChangeAspect="1"/>
          </p:cNvPicPr>
          <p:nvPr/>
        </p:nvPicPr>
        <p:blipFill rotWithShape="1">
          <a:blip r:embed="rId4"/>
          <a:srcRect l="1" t="11680" r="22851" b="226"/>
          <a:stretch/>
        </p:blipFill>
        <p:spPr>
          <a:xfrm>
            <a:off x="4249452" y="1091225"/>
            <a:ext cx="3491999" cy="3322800"/>
          </a:xfrm>
          <a:prstGeom prst="round2SameRect">
            <a:avLst>
              <a:gd name="adj1" fmla="val 3366"/>
              <a:gd name="adj2" fmla="val 0"/>
            </a:avLst>
          </a:prstGeom>
        </p:spPr>
      </p:pic>
      <p:grpSp>
        <p:nvGrpSpPr>
          <p:cNvPr id="18" name="Group 17">
            <a:extLst>
              <a:ext uri="{FF2B5EF4-FFF2-40B4-BE49-F238E27FC236}">
                <a16:creationId xmlns:a16="http://schemas.microsoft.com/office/drawing/2014/main" id="{53FDA6C0-E7E8-74CA-25A0-EBFD9BD609DE}"/>
              </a:ext>
            </a:extLst>
          </p:cNvPr>
          <p:cNvGrpSpPr/>
          <p:nvPr/>
        </p:nvGrpSpPr>
        <p:grpSpPr>
          <a:xfrm>
            <a:off x="8124735" y="1059542"/>
            <a:ext cx="3593032" cy="3354483"/>
            <a:chOff x="8151112" y="1201044"/>
            <a:chExt cx="3593032" cy="3354483"/>
          </a:xfrm>
        </p:grpSpPr>
        <p:pic>
          <p:nvPicPr>
            <p:cNvPr id="11" name="Picture 10">
              <a:extLst>
                <a:ext uri="{FF2B5EF4-FFF2-40B4-BE49-F238E27FC236}">
                  <a16:creationId xmlns:a16="http://schemas.microsoft.com/office/drawing/2014/main" id="{9DD830B1-1E03-CD36-E9FF-4AE86FE77C18}"/>
                </a:ext>
              </a:extLst>
            </p:cNvPr>
            <p:cNvPicPr>
              <a:picLocks noChangeAspect="1"/>
            </p:cNvPicPr>
            <p:nvPr/>
          </p:nvPicPr>
          <p:blipFill rotWithShape="1">
            <a:blip r:embed="rId5"/>
            <a:srcRect t="19531" b="554"/>
            <a:stretch/>
          </p:blipFill>
          <p:spPr>
            <a:xfrm>
              <a:off x="8151113" y="1201044"/>
              <a:ext cx="3593030" cy="1909528"/>
            </a:xfrm>
            <a:prstGeom prst="round2SameRect">
              <a:avLst>
                <a:gd name="adj1" fmla="val 5494"/>
                <a:gd name="adj2" fmla="val 0"/>
              </a:avLst>
            </a:prstGeom>
          </p:spPr>
        </p:pic>
        <p:pic>
          <p:nvPicPr>
            <p:cNvPr id="12" name="Picture 11">
              <a:extLst>
                <a:ext uri="{FF2B5EF4-FFF2-40B4-BE49-F238E27FC236}">
                  <a16:creationId xmlns:a16="http://schemas.microsoft.com/office/drawing/2014/main" id="{9CB51DD1-C469-91E1-DFC3-F8D3A3E8BA17}"/>
                </a:ext>
              </a:extLst>
            </p:cNvPr>
            <p:cNvPicPr>
              <a:picLocks noChangeAspect="1"/>
            </p:cNvPicPr>
            <p:nvPr/>
          </p:nvPicPr>
          <p:blipFill rotWithShape="1">
            <a:blip r:embed="rId6"/>
            <a:srcRect t="8298" b="1150"/>
            <a:stretch/>
          </p:blipFill>
          <p:spPr>
            <a:xfrm>
              <a:off x="8151112" y="2974654"/>
              <a:ext cx="2625602" cy="1580873"/>
            </a:xfrm>
            <a:prstGeom prst="rect">
              <a:avLst/>
            </a:prstGeom>
          </p:spPr>
        </p:pic>
        <p:pic>
          <p:nvPicPr>
            <p:cNvPr id="17" name="Picture 16">
              <a:extLst>
                <a:ext uri="{FF2B5EF4-FFF2-40B4-BE49-F238E27FC236}">
                  <a16:creationId xmlns:a16="http://schemas.microsoft.com/office/drawing/2014/main" id="{1A16863C-91DA-C0D3-8451-1B5511541F3F}"/>
                </a:ext>
              </a:extLst>
            </p:cNvPr>
            <p:cNvPicPr>
              <a:picLocks noChangeAspect="1"/>
            </p:cNvPicPr>
            <p:nvPr/>
          </p:nvPicPr>
          <p:blipFill>
            <a:blip r:embed="rId7"/>
            <a:stretch>
              <a:fillRect/>
            </a:stretch>
          </p:blipFill>
          <p:spPr>
            <a:xfrm>
              <a:off x="10779843" y="2974706"/>
              <a:ext cx="964301" cy="1580821"/>
            </a:xfrm>
            <a:prstGeom prst="rect">
              <a:avLst/>
            </a:prstGeom>
          </p:spPr>
        </p:pic>
      </p:grpSp>
      <p:sp>
        <p:nvSpPr>
          <p:cNvPr id="13" name="Slide Number Placeholder 5">
            <a:extLst>
              <a:ext uri="{FF2B5EF4-FFF2-40B4-BE49-F238E27FC236}">
                <a16:creationId xmlns:a16="http://schemas.microsoft.com/office/drawing/2014/main" id="{B12EB161-F63E-47F2-B5A4-5F492451D86A}"/>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89886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a:extLst>
              <a:ext uri="{FF2B5EF4-FFF2-40B4-BE49-F238E27FC236}">
                <a16:creationId xmlns:a16="http://schemas.microsoft.com/office/drawing/2014/main" id="{9C154729-8676-3EDD-5AED-6C2C8646B0C5}"/>
              </a:ext>
            </a:extLst>
          </p:cNvPr>
          <p:cNvSpPr/>
          <p:nvPr/>
        </p:nvSpPr>
        <p:spPr>
          <a:xfrm>
            <a:off x="4710294" y="3710604"/>
            <a:ext cx="7024505" cy="2080173"/>
          </a:xfrm>
          <a:prstGeom prst="roundRect">
            <a:avLst>
              <a:gd name="adj" fmla="val 4667"/>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38" name="Rounded Rectangle 37">
            <a:extLst>
              <a:ext uri="{FF2B5EF4-FFF2-40B4-BE49-F238E27FC236}">
                <a16:creationId xmlns:a16="http://schemas.microsoft.com/office/drawing/2014/main" id="{9195B3C5-DC0A-EE52-7D7E-84C6444137FF}"/>
              </a:ext>
            </a:extLst>
          </p:cNvPr>
          <p:cNvSpPr/>
          <p:nvPr/>
        </p:nvSpPr>
        <p:spPr>
          <a:xfrm>
            <a:off x="4710294" y="2483505"/>
            <a:ext cx="7024505" cy="1044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4" name="Title 3">
            <a:extLst>
              <a:ext uri="{FF2B5EF4-FFF2-40B4-BE49-F238E27FC236}">
                <a16:creationId xmlns:a16="http://schemas.microsoft.com/office/drawing/2014/main" id="{51795D1F-99A3-4728-80B8-E767E588BD1C}"/>
              </a:ext>
            </a:extLst>
          </p:cNvPr>
          <p:cNvSpPr>
            <a:spLocks noGrp="1"/>
          </p:cNvSpPr>
          <p:nvPr>
            <p:ph type="title"/>
          </p:nvPr>
        </p:nvSpPr>
        <p:spPr>
          <a:xfrm>
            <a:off x="350518" y="216000"/>
            <a:ext cx="11384281" cy="640080"/>
          </a:xfrm>
        </p:spPr>
        <p:txBody>
          <a:bodyPr lIns="0" tIns="0" rIns="0" bIns="0"/>
          <a:lstStyle/>
          <a:p>
            <a:r>
              <a:rPr lang="en-US"/>
              <a:t>Our Vision</a:t>
            </a:r>
          </a:p>
        </p:txBody>
      </p:sp>
      <p:sp>
        <p:nvSpPr>
          <p:cNvPr id="5" name="Rounded Rectangle 4">
            <a:extLst>
              <a:ext uri="{FF2B5EF4-FFF2-40B4-BE49-F238E27FC236}">
                <a16:creationId xmlns:a16="http://schemas.microsoft.com/office/drawing/2014/main" id="{CCE56716-A14C-4C79-B0E8-53E04D005806}"/>
              </a:ext>
            </a:extLst>
          </p:cNvPr>
          <p:cNvSpPr/>
          <p:nvPr/>
        </p:nvSpPr>
        <p:spPr>
          <a:xfrm>
            <a:off x="4710294" y="1317645"/>
            <a:ext cx="7024505" cy="972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World’s leading, most profitable, most sought after and admired aerial brand.</a:t>
            </a:r>
          </a:p>
        </p:txBody>
      </p:sp>
      <p:sp>
        <p:nvSpPr>
          <p:cNvPr id="26" name="Rounded Rectangle 25">
            <a:extLst>
              <a:ext uri="{FF2B5EF4-FFF2-40B4-BE49-F238E27FC236}">
                <a16:creationId xmlns:a16="http://schemas.microsoft.com/office/drawing/2014/main" id="{F4D9EF28-1469-4AC9-9805-6ED7C4E21995}"/>
              </a:ext>
            </a:extLst>
          </p:cNvPr>
          <p:cNvSpPr/>
          <p:nvPr/>
        </p:nvSpPr>
        <p:spPr>
          <a:xfrm>
            <a:off x="350518" y="1317647"/>
            <a:ext cx="3774845" cy="972000"/>
          </a:xfrm>
          <a:prstGeom prst="roundRect">
            <a:avLst>
              <a:gd name="adj" fmla="val 12079"/>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ASPIRATION</a:t>
            </a:r>
          </a:p>
        </p:txBody>
      </p:sp>
      <p:cxnSp>
        <p:nvCxnSpPr>
          <p:cNvPr id="35" name="Straight Connector 34">
            <a:extLst>
              <a:ext uri="{FF2B5EF4-FFF2-40B4-BE49-F238E27FC236}">
                <a16:creationId xmlns:a16="http://schemas.microsoft.com/office/drawing/2014/main" id="{FABB5E7A-AE82-47A1-A518-BB3C2E706679}"/>
              </a:ext>
            </a:extLst>
          </p:cNvPr>
          <p:cNvCxnSpPr>
            <a:cxnSpLocks/>
            <a:stCxn id="5" idx="1"/>
            <a:endCxn id="26" idx="3"/>
          </p:cNvCxnSpPr>
          <p:nvPr/>
        </p:nvCxnSpPr>
        <p:spPr>
          <a:xfrm flipH="1">
            <a:off x="4125363" y="180364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4" name="Picture 2">
            <a:extLst>
              <a:ext uri="{FF2B5EF4-FFF2-40B4-BE49-F238E27FC236}">
                <a16:creationId xmlns:a16="http://schemas.microsoft.com/office/drawing/2014/main" id="{F2B11326-8AEC-47BC-8DE2-4434E45CF480}"/>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9921788" y="2573147"/>
            <a:ext cx="1548605" cy="880260"/>
          </a:xfrm>
          <a:prstGeom prst="rect">
            <a:avLst/>
          </a:prstGeom>
          <a:noFill/>
          <a:ln w="9525">
            <a:noFill/>
            <a:miter lim="800000"/>
            <a:headEnd/>
            <a:tailEnd/>
          </a:ln>
          <a:effectLst/>
        </p:spPr>
      </p:pic>
      <p:sp>
        <p:nvSpPr>
          <p:cNvPr id="15" name="TextBox 14">
            <a:extLst>
              <a:ext uri="{FF2B5EF4-FFF2-40B4-BE49-F238E27FC236}">
                <a16:creationId xmlns:a16="http://schemas.microsoft.com/office/drawing/2014/main" id="{B0999464-BA0F-4678-8FA1-D63D208DEA57}"/>
              </a:ext>
            </a:extLst>
          </p:cNvPr>
          <p:cNvSpPr txBox="1"/>
          <p:nvPr/>
        </p:nvSpPr>
        <p:spPr>
          <a:xfrm>
            <a:off x="6096000" y="2693284"/>
            <a:ext cx="1833049"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Integrity</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Improvement</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Courage</a:t>
            </a:r>
          </a:p>
        </p:txBody>
      </p:sp>
      <p:sp>
        <p:nvSpPr>
          <p:cNvPr id="16" name="TextBox 15">
            <a:extLst>
              <a:ext uri="{FF2B5EF4-FFF2-40B4-BE49-F238E27FC236}">
                <a16:creationId xmlns:a16="http://schemas.microsoft.com/office/drawing/2014/main" id="{21826D59-1C10-4BBD-A9AB-878BC941D5C8}"/>
              </a:ext>
            </a:extLst>
          </p:cNvPr>
          <p:cNvSpPr txBox="1"/>
          <p:nvPr/>
        </p:nvSpPr>
        <p:spPr>
          <a:xfrm>
            <a:off x="7717962" y="2693284"/>
            <a:ext cx="2094508"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Respect</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Servant Leadership</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Citizenship</a:t>
            </a:r>
          </a:p>
        </p:txBody>
      </p:sp>
      <p:sp>
        <p:nvSpPr>
          <p:cNvPr id="6" name="Rectangle 5">
            <a:extLst>
              <a:ext uri="{FF2B5EF4-FFF2-40B4-BE49-F238E27FC236}">
                <a16:creationId xmlns:a16="http://schemas.microsoft.com/office/drawing/2014/main" id="{9A939945-29C9-4AA1-8951-049266D42566}"/>
              </a:ext>
            </a:extLst>
          </p:cNvPr>
          <p:cNvSpPr/>
          <p:nvPr/>
        </p:nvSpPr>
        <p:spPr>
          <a:xfrm>
            <a:off x="4885215" y="3813069"/>
            <a:ext cx="3322873"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chemeClr val="bg2"/>
                </a:solidFill>
                <a:effectLst/>
                <a:uLnTx/>
                <a:uFillTx/>
                <a:latin typeface="Arial" panose="020B0604020202020204" pitchFamily="34" charset="0"/>
                <a:ea typeface="+mn-ea"/>
                <a:cs typeface="Arial" panose="020B0604020202020204" pitchFamily="34" charset="0"/>
              </a:rPr>
              <a:t>CUSTOMER</a:t>
            </a:r>
          </a:p>
          <a:p>
            <a:pPr marL="0" marR="0" lvl="0" indent="0" algn="l" defTabSz="914400" rtl="0" eaLnBrk="1" fontAlgn="auto" latinLnBrk="0" hangingPunct="1">
              <a:lnSpc>
                <a:spcPts val="1700"/>
              </a:lnSpc>
              <a:spcBef>
                <a:spcPts val="300"/>
              </a:spcBef>
              <a:spcAft>
                <a:spcPts val="1000"/>
              </a:spcAft>
              <a:buClrTx/>
              <a:buSzTx/>
              <a:buFontTx/>
              <a:buNone/>
              <a:tabLst/>
              <a:defRPr/>
            </a:pPr>
            <a:r>
              <a:rPr kumimoji="0" lang="en-US" sz="1600" b="1" i="1" u="none" strike="noStrike" kern="1200" cap="none" spc="0" normalizeH="0" baseline="0" noProof="0">
                <a:ln>
                  <a:noFill/>
                </a:ln>
                <a:solidFill>
                  <a:schemeClr val="accent5"/>
                </a:solidFill>
                <a:effectLst/>
                <a:uLnTx/>
                <a:uFillTx/>
                <a:latin typeface="Arial" panose="020B0604020202020204" pitchFamily="34" charset="0"/>
                <a:ea typeface="+mn-ea"/>
                <a:cs typeface="Arial" panose="020B0604020202020204" pitchFamily="34" charset="0"/>
              </a:rPr>
              <a:t>“We believe the customer</a:t>
            </a:r>
            <a:br>
              <a:rPr kumimoji="0" lang="en-US" sz="1600" b="1" i="1" u="none" strike="noStrike" kern="1200" cap="none" spc="0" normalizeH="0" baseline="0" noProof="0">
                <a:ln>
                  <a:noFill/>
                </a:ln>
                <a:solidFill>
                  <a:schemeClr val="accent5"/>
                </a:solidFill>
                <a:effectLst/>
                <a:uLnTx/>
                <a:uFillTx/>
                <a:latin typeface="Arial" panose="020B0604020202020204" pitchFamily="34" charset="0"/>
                <a:ea typeface="+mn-ea"/>
                <a:cs typeface="Arial" panose="020B0604020202020204" pitchFamily="34" charset="0"/>
              </a:rPr>
            </a:br>
            <a:r>
              <a:rPr kumimoji="0" lang="en-US" sz="1600" b="1" i="1" u="none" strike="noStrike" kern="1200" cap="none" spc="0" normalizeH="0" baseline="0" noProof="0">
                <a:ln>
                  <a:noFill/>
                </a:ln>
                <a:solidFill>
                  <a:schemeClr val="accent5"/>
                </a:solidFill>
                <a:effectLst/>
                <a:uLnTx/>
                <a:uFillTx/>
                <a:latin typeface="Arial" panose="020B0604020202020204" pitchFamily="34" charset="0"/>
                <a:ea typeface="+mn-ea"/>
                <a:cs typeface="Arial" panose="020B0604020202020204" pitchFamily="34" charset="0"/>
              </a:rPr>
              <a:t>is the center of our world.”</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We strive for shared success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You can trust us to show up, follow up, </a:t>
            </a:r>
            <a:b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and fix problems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We are enthusiastic, energetic, and determined to earn our customer’s business</a:t>
            </a:r>
          </a:p>
        </p:txBody>
      </p:sp>
      <p:cxnSp>
        <p:nvCxnSpPr>
          <p:cNvPr id="17" name="Straight Connector 16">
            <a:extLst>
              <a:ext uri="{FF2B5EF4-FFF2-40B4-BE49-F238E27FC236}">
                <a16:creationId xmlns:a16="http://schemas.microsoft.com/office/drawing/2014/main" id="{614E4688-7FF8-4153-B3DD-08EC4B29E9A2}"/>
              </a:ext>
            </a:extLst>
          </p:cNvPr>
          <p:cNvCxnSpPr>
            <a:cxnSpLocks/>
          </p:cNvCxnSpPr>
          <p:nvPr/>
        </p:nvCxnSpPr>
        <p:spPr>
          <a:xfrm>
            <a:off x="8208093" y="3710604"/>
            <a:ext cx="0" cy="20801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EFF38B03-4B3A-0779-2865-9B5E41BC6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90024" y="1405547"/>
            <a:ext cx="720000" cy="720000"/>
          </a:xfrm>
          <a:prstGeom prst="rect">
            <a:avLst/>
          </a:prstGeom>
        </p:spPr>
      </p:pic>
      <p:sp>
        <p:nvSpPr>
          <p:cNvPr id="8" name="Rounded Rectangle 7">
            <a:extLst>
              <a:ext uri="{FF2B5EF4-FFF2-40B4-BE49-F238E27FC236}">
                <a16:creationId xmlns:a16="http://schemas.microsoft.com/office/drawing/2014/main" id="{A13902C1-752C-A0AF-2E72-78AB92708B24}"/>
              </a:ext>
            </a:extLst>
          </p:cNvPr>
          <p:cNvSpPr/>
          <p:nvPr/>
        </p:nvSpPr>
        <p:spPr>
          <a:xfrm>
            <a:off x="350518" y="2478126"/>
            <a:ext cx="3774845" cy="1044000"/>
          </a:xfrm>
          <a:prstGeom prst="roundRect">
            <a:avLst>
              <a:gd name="adj" fmla="val 9065"/>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CORE VALUES</a:t>
            </a:r>
          </a:p>
        </p:txBody>
      </p:sp>
      <p:sp>
        <p:nvSpPr>
          <p:cNvPr id="9" name="Rounded Rectangle 8">
            <a:extLst>
              <a:ext uri="{FF2B5EF4-FFF2-40B4-BE49-F238E27FC236}">
                <a16:creationId xmlns:a16="http://schemas.microsoft.com/office/drawing/2014/main" id="{E2F7CF1B-D696-5796-ACA3-A3E87F32B263}"/>
              </a:ext>
            </a:extLst>
          </p:cNvPr>
          <p:cNvSpPr/>
          <p:nvPr/>
        </p:nvSpPr>
        <p:spPr>
          <a:xfrm>
            <a:off x="350518" y="3710605"/>
            <a:ext cx="3774845" cy="2080172"/>
          </a:xfrm>
          <a:prstGeom prst="roundRect">
            <a:avLst>
              <a:gd name="adj" fmla="val 4441"/>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116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OUR HERITAGE</a:t>
            </a:r>
          </a:p>
        </p:txBody>
      </p:sp>
      <p:pic>
        <p:nvPicPr>
          <p:cNvPr id="18" name="Graphic 17">
            <a:extLst>
              <a:ext uri="{FF2B5EF4-FFF2-40B4-BE49-F238E27FC236}">
                <a16:creationId xmlns:a16="http://schemas.microsoft.com/office/drawing/2014/main" id="{440D917B-7629-51FA-2EB7-FA6285DBC1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9544" y="4373344"/>
            <a:ext cx="720000" cy="720000"/>
          </a:xfrm>
          <a:prstGeom prst="rect">
            <a:avLst/>
          </a:prstGeom>
        </p:spPr>
      </p:pic>
      <p:pic>
        <p:nvPicPr>
          <p:cNvPr id="24" name="Graphic 23">
            <a:extLst>
              <a:ext uri="{FF2B5EF4-FFF2-40B4-BE49-F238E27FC236}">
                <a16:creationId xmlns:a16="http://schemas.microsoft.com/office/drawing/2014/main" id="{1FF1763F-BDAC-751B-B039-B1FC166E48E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544" y="2623691"/>
            <a:ext cx="720000" cy="720000"/>
          </a:xfrm>
          <a:prstGeom prst="rect">
            <a:avLst/>
          </a:prstGeom>
        </p:spPr>
      </p:pic>
      <p:cxnSp>
        <p:nvCxnSpPr>
          <p:cNvPr id="39" name="Straight Connector 38">
            <a:extLst>
              <a:ext uri="{FF2B5EF4-FFF2-40B4-BE49-F238E27FC236}">
                <a16:creationId xmlns:a16="http://schemas.microsoft.com/office/drawing/2014/main" id="{29596C42-FED4-C4CC-2382-D8B67318E058}"/>
              </a:ext>
            </a:extLst>
          </p:cNvPr>
          <p:cNvCxnSpPr>
            <a:cxnSpLocks/>
          </p:cNvCxnSpPr>
          <p:nvPr/>
        </p:nvCxnSpPr>
        <p:spPr>
          <a:xfrm flipH="1">
            <a:off x="4125363" y="297712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0" name="Graphic 39">
            <a:extLst>
              <a:ext uri="{FF2B5EF4-FFF2-40B4-BE49-F238E27FC236}">
                <a16:creationId xmlns:a16="http://schemas.microsoft.com/office/drawing/2014/main" id="{20B64C53-D733-0AA9-3FB7-06276AD2D3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46175" y="2608451"/>
            <a:ext cx="820456" cy="820456"/>
          </a:xfrm>
          <a:prstGeom prst="rect">
            <a:avLst/>
          </a:prstGeom>
        </p:spPr>
      </p:pic>
      <p:cxnSp>
        <p:nvCxnSpPr>
          <p:cNvPr id="42" name="Straight Connector 41">
            <a:extLst>
              <a:ext uri="{FF2B5EF4-FFF2-40B4-BE49-F238E27FC236}">
                <a16:creationId xmlns:a16="http://schemas.microsoft.com/office/drawing/2014/main" id="{4029C022-545E-A4DE-9C50-89981B667394}"/>
              </a:ext>
            </a:extLst>
          </p:cNvPr>
          <p:cNvCxnSpPr>
            <a:cxnSpLocks/>
          </p:cNvCxnSpPr>
          <p:nvPr/>
        </p:nvCxnSpPr>
        <p:spPr>
          <a:xfrm flipH="1">
            <a:off x="4125363" y="4637870"/>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DC0106-676B-1E44-3EB4-5E3F3D281DA7}"/>
              </a:ext>
            </a:extLst>
          </p:cNvPr>
          <p:cNvSpPr/>
          <p:nvPr/>
        </p:nvSpPr>
        <p:spPr>
          <a:xfrm>
            <a:off x="8375175" y="3813069"/>
            <a:ext cx="3257278"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chemeClr val="bg2"/>
                </a:solidFill>
                <a:effectLst/>
                <a:uLnTx/>
                <a:uFillTx/>
                <a:latin typeface="Arial" panose="020B0604020202020204" pitchFamily="34" charset="0"/>
                <a:ea typeface="+mn-ea"/>
                <a:cs typeface="Arial" panose="020B0604020202020204" pitchFamily="34" charset="0"/>
              </a:rPr>
              <a:t>IMPROVEMENT</a:t>
            </a:r>
          </a:p>
          <a:p>
            <a:pPr marL="0" marR="0" lvl="0" indent="0" algn="l" defTabSz="914400" rtl="0" eaLnBrk="1" fontAlgn="auto" latinLnBrk="0" hangingPunct="1">
              <a:lnSpc>
                <a:spcPts val="1700"/>
              </a:lnSpc>
              <a:spcBef>
                <a:spcPts val="300"/>
              </a:spcBef>
              <a:spcAft>
                <a:spcPts val="1000"/>
              </a:spcAft>
              <a:buClrTx/>
              <a:buSzTx/>
              <a:buFontTx/>
              <a:buNone/>
              <a:tabLst/>
              <a:defRPr/>
            </a:pPr>
            <a:r>
              <a:rPr kumimoji="0" lang="en-US" sz="1600" b="1" i="1" u="none" strike="noStrike" kern="1200" cap="none" spc="0" normalizeH="0" baseline="0" noProof="0">
                <a:ln>
                  <a:noFill/>
                </a:ln>
                <a:solidFill>
                  <a:schemeClr val="accent5"/>
                </a:solidFill>
                <a:effectLst/>
                <a:uLnTx/>
                <a:uFillTx/>
                <a:latin typeface="Arial" panose="020B0604020202020204" pitchFamily="34" charset="0"/>
                <a:ea typeface="+mn-ea"/>
                <a:cs typeface="Arial" panose="020B0604020202020204" pitchFamily="34" charset="0"/>
              </a:rPr>
              <a:t>“We believe education and improvement define our future.”</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based on the respect and engagement </a:t>
            </a:r>
            <a:b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b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of team members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We believe every process can be improved</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Lean differentiates us and drives greater customer value</a:t>
            </a:r>
          </a:p>
        </p:txBody>
      </p:sp>
      <p:sp>
        <p:nvSpPr>
          <p:cNvPr id="22" name="Slide Number Placeholder 5">
            <a:extLst>
              <a:ext uri="{FF2B5EF4-FFF2-40B4-BE49-F238E27FC236}">
                <a16:creationId xmlns:a16="http://schemas.microsoft.com/office/drawing/2014/main" id="{2D4BFF98-8DBC-4C23-8A02-A95A8B2951F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512333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E2148E-A4FE-C634-AB57-0464BB0808FC}"/>
              </a:ext>
            </a:extLst>
          </p:cNvPr>
          <p:cNvSpPr/>
          <p:nvPr/>
        </p:nvSpPr>
        <p:spPr>
          <a:xfrm>
            <a:off x="8396868" y="1216138"/>
            <a:ext cx="3333473" cy="4349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 name="Title 2">
            <a:extLst>
              <a:ext uri="{FF2B5EF4-FFF2-40B4-BE49-F238E27FC236}">
                <a16:creationId xmlns:a16="http://schemas.microsoft.com/office/drawing/2014/main" id="{0B2FB1D1-F8E0-AEE2-0A12-6E207DE385AF}"/>
              </a:ext>
            </a:extLst>
          </p:cNvPr>
          <p:cNvSpPr>
            <a:spLocks noGrp="1"/>
          </p:cNvSpPr>
          <p:nvPr>
            <p:ph type="title"/>
          </p:nvPr>
        </p:nvSpPr>
        <p:spPr>
          <a:xfrm>
            <a:off x="350518" y="180000"/>
            <a:ext cx="11841481" cy="640080"/>
          </a:xfrm>
        </p:spPr>
        <p:txBody>
          <a:bodyPr lIns="0" tIns="0" rIns="0" bIns="0"/>
          <a:lstStyle/>
          <a:p>
            <a:r>
              <a:rPr lang="en-US"/>
              <a:t>Diverse Addressable Markets</a:t>
            </a:r>
          </a:p>
        </p:txBody>
      </p:sp>
      <p:sp>
        <p:nvSpPr>
          <p:cNvPr id="15" name="TextBox 14">
            <a:extLst>
              <a:ext uri="{FF2B5EF4-FFF2-40B4-BE49-F238E27FC236}">
                <a16:creationId xmlns:a16="http://schemas.microsoft.com/office/drawing/2014/main" id="{376925DB-E5EF-9C62-75ED-A9CE8318A867}"/>
              </a:ext>
            </a:extLst>
          </p:cNvPr>
          <p:cNvSpPr txBox="1"/>
          <p:nvPr/>
        </p:nvSpPr>
        <p:spPr>
          <a:xfrm>
            <a:off x="8587100" y="1107960"/>
            <a:ext cx="2861766"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SERVING BROAD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$15B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ADDRESSABLE MARKET</a:t>
            </a:r>
          </a:p>
        </p:txBody>
      </p:sp>
      <p:sp>
        <p:nvSpPr>
          <p:cNvPr id="42" name="TextBox 41">
            <a:extLst>
              <a:ext uri="{FF2B5EF4-FFF2-40B4-BE49-F238E27FC236}">
                <a16:creationId xmlns:a16="http://schemas.microsoft.com/office/drawing/2014/main" id="{1C2FC8E1-B7C7-49C5-B0F0-BEF3DE176008}"/>
              </a:ext>
            </a:extLst>
          </p:cNvPr>
          <p:cNvSpPr txBox="1"/>
          <p:nvPr/>
        </p:nvSpPr>
        <p:spPr>
          <a:xfrm>
            <a:off x="346055" y="5200977"/>
            <a:ext cx="305855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Construction Applications</a:t>
            </a:r>
          </a:p>
        </p:txBody>
      </p:sp>
      <p:sp>
        <p:nvSpPr>
          <p:cNvPr id="43" name="TextBox 42">
            <a:extLst>
              <a:ext uri="{FF2B5EF4-FFF2-40B4-BE49-F238E27FC236}">
                <a16:creationId xmlns:a16="http://schemas.microsoft.com/office/drawing/2014/main" id="{630CD443-139E-4CC3-BF16-C59971E9F8E0}"/>
              </a:ext>
            </a:extLst>
          </p:cNvPr>
          <p:cNvSpPr txBox="1"/>
          <p:nvPr/>
        </p:nvSpPr>
        <p:spPr>
          <a:xfrm>
            <a:off x="3528799" y="5200982"/>
            <a:ext cx="462216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Non-Construction Applications</a:t>
            </a:r>
          </a:p>
        </p:txBody>
      </p:sp>
      <p:sp>
        <p:nvSpPr>
          <p:cNvPr id="17" name="Rounded Rectangle 16">
            <a:extLst>
              <a:ext uri="{FF2B5EF4-FFF2-40B4-BE49-F238E27FC236}">
                <a16:creationId xmlns:a16="http://schemas.microsoft.com/office/drawing/2014/main" id="{43C3AAF6-540F-5AC1-75F3-45EFDB9A91F7}"/>
              </a:ext>
            </a:extLst>
          </p:cNvPr>
          <p:cNvSpPr/>
          <p:nvPr/>
        </p:nvSpPr>
        <p:spPr>
          <a:xfrm>
            <a:off x="350518"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Construction</a:t>
            </a: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$6B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Commercial</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Institution</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Residential</a:t>
            </a:r>
          </a:p>
        </p:txBody>
      </p:sp>
      <p:cxnSp>
        <p:nvCxnSpPr>
          <p:cNvPr id="26" name="Straight Connector 25">
            <a:extLst>
              <a:ext uri="{FF2B5EF4-FFF2-40B4-BE49-F238E27FC236}">
                <a16:creationId xmlns:a16="http://schemas.microsoft.com/office/drawing/2014/main" id="{BE2C6FA8-17B9-8C03-9382-0D254C50BE88}"/>
              </a:ext>
            </a:extLst>
          </p:cNvPr>
          <p:cNvCxnSpPr>
            <a:cxnSpLocks/>
          </p:cNvCxnSpPr>
          <p:nvPr/>
        </p:nvCxnSpPr>
        <p:spPr>
          <a:xfrm flipH="1">
            <a:off x="444890"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0" name="Rounded Rectangle 29">
            <a:extLst>
              <a:ext uri="{FF2B5EF4-FFF2-40B4-BE49-F238E27FC236}">
                <a16:creationId xmlns:a16="http://schemas.microsoft.com/office/drawing/2014/main" id="{FFBA7BCD-3151-991D-61B0-185C2FE7BC39}"/>
              </a:ext>
            </a:extLst>
          </p:cNvPr>
          <p:cNvSpPr/>
          <p:nvPr/>
        </p:nvSpPr>
        <p:spPr>
          <a:xfrm>
            <a:off x="1953176"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Government &amp; Infrastructure</a:t>
            </a: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Utilities</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Data Centers</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Military</a:t>
            </a:r>
          </a:p>
        </p:txBody>
      </p:sp>
      <p:cxnSp>
        <p:nvCxnSpPr>
          <p:cNvPr id="31" name="Straight Connector 30">
            <a:extLst>
              <a:ext uri="{FF2B5EF4-FFF2-40B4-BE49-F238E27FC236}">
                <a16:creationId xmlns:a16="http://schemas.microsoft.com/office/drawing/2014/main" id="{4D50E5F7-4DD6-17B5-8070-03B43AF953E3}"/>
              </a:ext>
            </a:extLst>
          </p:cNvPr>
          <p:cNvCxnSpPr>
            <a:cxnSpLocks/>
          </p:cNvCxnSpPr>
          <p:nvPr/>
        </p:nvCxnSpPr>
        <p:spPr>
          <a:xfrm flipH="1">
            <a:off x="2047548"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2" name="Rounded Rectangle 31">
            <a:extLst>
              <a:ext uri="{FF2B5EF4-FFF2-40B4-BE49-F238E27FC236}">
                <a16:creationId xmlns:a16="http://schemas.microsoft.com/office/drawing/2014/main" id="{B238862B-E317-9D27-2327-2B957D732444}"/>
              </a:ext>
            </a:extLst>
          </p:cNvPr>
          <p:cNvSpPr/>
          <p:nvPr/>
        </p:nvSpPr>
        <p:spPr>
          <a:xfrm>
            <a:off x="3526337" y="1219198"/>
            <a:ext cx="1440000" cy="3895505"/>
          </a:xfrm>
          <a:prstGeom prst="roundRect">
            <a:avLst>
              <a:gd name="adj" fmla="val 3156"/>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Industrial &amp; Manufacturing</a:t>
            </a: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$3B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Maintenance</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Process Control</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Operations </a:t>
            </a:r>
          </a:p>
        </p:txBody>
      </p:sp>
      <p:cxnSp>
        <p:nvCxnSpPr>
          <p:cNvPr id="33" name="Straight Connector 32">
            <a:extLst>
              <a:ext uri="{FF2B5EF4-FFF2-40B4-BE49-F238E27FC236}">
                <a16:creationId xmlns:a16="http://schemas.microsoft.com/office/drawing/2014/main" id="{CEB4EF88-ED09-491B-1FD2-D2B33E5B6CED}"/>
              </a:ext>
            </a:extLst>
          </p:cNvPr>
          <p:cNvCxnSpPr>
            <a:cxnSpLocks/>
          </p:cNvCxnSpPr>
          <p:nvPr/>
        </p:nvCxnSpPr>
        <p:spPr>
          <a:xfrm flipH="1">
            <a:off x="3620709"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4" name="Rounded Rectangle 33">
            <a:extLst>
              <a:ext uri="{FF2B5EF4-FFF2-40B4-BE49-F238E27FC236}">
                <a16:creationId xmlns:a16="http://schemas.microsoft.com/office/drawing/2014/main" id="{FF7AC6B6-70EC-508E-29B7-3E28FCA59196}"/>
              </a:ext>
            </a:extLst>
          </p:cNvPr>
          <p:cNvSpPr/>
          <p:nvPr/>
        </p:nvSpPr>
        <p:spPr>
          <a:xfrm>
            <a:off x="6715860" y="1219198"/>
            <a:ext cx="1440000" cy="3895505"/>
          </a:xfrm>
          <a:prstGeom prst="roundRect">
            <a:avLst>
              <a:gd name="adj" fmla="val 2481"/>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Emerging</a:t>
            </a:r>
            <a:b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b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Markets</a:t>
            </a: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Entertainment</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Events</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Distribution</a:t>
            </a:r>
          </a:p>
        </p:txBody>
      </p:sp>
      <p:cxnSp>
        <p:nvCxnSpPr>
          <p:cNvPr id="44" name="Straight Connector 43">
            <a:extLst>
              <a:ext uri="{FF2B5EF4-FFF2-40B4-BE49-F238E27FC236}">
                <a16:creationId xmlns:a16="http://schemas.microsoft.com/office/drawing/2014/main" id="{B351882C-F7DF-876C-D221-58169073AB09}"/>
              </a:ext>
            </a:extLst>
          </p:cNvPr>
          <p:cNvCxnSpPr>
            <a:cxnSpLocks/>
          </p:cNvCxnSpPr>
          <p:nvPr/>
        </p:nvCxnSpPr>
        <p:spPr>
          <a:xfrm flipH="1">
            <a:off x="6810232"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45" name="Rounded Rectangle 44">
            <a:extLst>
              <a:ext uri="{FF2B5EF4-FFF2-40B4-BE49-F238E27FC236}">
                <a16:creationId xmlns:a16="http://schemas.microsoft.com/office/drawing/2014/main" id="{6B212B32-F925-3865-8FEA-C745295FB7A4}"/>
              </a:ext>
            </a:extLst>
          </p:cNvPr>
          <p:cNvSpPr/>
          <p:nvPr/>
        </p:nvSpPr>
        <p:spPr>
          <a:xfrm>
            <a:off x="5119163" y="1219198"/>
            <a:ext cx="1440000" cy="3895505"/>
          </a:xfrm>
          <a:prstGeom prst="roundRect">
            <a:avLst>
              <a:gd name="adj" fmla="val 6534"/>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Agriculture</a:t>
            </a: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$2B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Material Handling</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05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Surface Preparation</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Processing</a:t>
            </a:r>
          </a:p>
        </p:txBody>
      </p:sp>
      <p:cxnSp>
        <p:nvCxnSpPr>
          <p:cNvPr id="52" name="Straight Connector 51">
            <a:extLst>
              <a:ext uri="{FF2B5EF4-FFF2-40B4-BE49-F238E27FC236}">
                <a16:creationId xmlns:a16="http://schemas.microsoft.com/office/drawing/2014/main" id="{A0631174-2D2C-C971-37C9-CA301B09F560}"/>
              </a:ext>
            </a:extLst>
          </p:cNvPr>
          <p:cNvCxnSpPr>
            <a:cxnSpLocks/>
          </p:cNvCxnSpPr>
          <p:nvPr/>
        </p:nvCxnSpPr>
        <p:spPr>
          <a:xfrm flipH="1">
            <a:off x="5213535"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37" name="Picture 36">
            <a:extLst>
              <a:ext uri="{FF2B5EF4-FFF2-40B4-BE49-F238E27FC236}">
                <a16:creationId xmlns:a16="http://schemas.microsoft.com/office/drawing/2014/main" id="{A2C1168B-2FA3-4A30-B301-666BB3ED872E}"/>
              </a:ext>
            </a:extLst>
          </p:cNvPr>
          <p:cNvPicPr>
            <a:picLocks noChangeAspect="1"/>
          </p:cNvPicPr>
          <p:nvPr/>
        </p:nvPicPr>
        <p:blipFill rotWithShape="1">
          <a:blip r:embed="rId3"/>
          <a:srcRect l="-142" r="142" b="5319"/>
          <a:stretch/>
        </p:blipFill>
        <p:spPr>
          <a:xfrm>
            <a:off x="350518" y="1219199"/>
            <a:ext cx="1440000" cy="1843463"/>
          </a:xfrm>
          <a:prstGeom prst="round2SameRect">
            <a:avLst>
              <a:gd name="adj1" fmla="val 7210"/>
              <a:gd name="adj2" fmla="val 0"/>
            </a:avLst>
          </a:prstGeom>
        </p:spPr>
      </p:pic>
      <p:pic>
        <p:nvPicPr>
          <p:cNvPr id="39" name="Picture 38">
            <a:extLst>
              <a:ext uri="{FF2B5EF4-FFF2-40B4-BE49-F238E27FC236}">
                <a16:creationId xmlns:a16="http://schemas.microsoft.com/office/drawing/2014/main" id="{ED3C3D24-5C1C-4DCF-BA58-F063F1CDBD85}"/>
              </a:ext>
            </a:extLst>
          </p:cNvPr>
          <p:cNvPicPr>
            <a:picLocks/>
          </p:cNvPicPr>
          <p:nvPr/>
        </p:nvPicPr>
        <p:blipFill rotWithShape="1">
          <a:blip r:embed="rId4"/>
          <a:srcRect l="13178" t="1012" r="3166" b="1012"/>
          <a:stretch/>
        </p:blipFill>
        <p:spPr>
          <a:xfrm>
            <a:off x="3529323" y="1205505"/>
            <a:ext cx="1440000" cy="1843200"/>
          </a:xfrm>
          <a:prstGeom prst="round2SameRect">
            <a:avLst>
              <a:gd name="adj1" fmla="val 5858"/>
              <a:gd name="adj2" fmla="val 0"/>
            </a:avLst>
          </a:prstGeom>
        </p:spPr>
      </p:pic>
      <p:pic>
        <p:nvPicPr>
          <p:cNvPr id="14" name="Picture 13">
            <a:extLst>
              <a:ext uri="{FF2B5EF4-FFF2-40B4-BE49-F238E27FC236}">
                <a16:creationId xmlns:a16="http://schemas.microsoft.com/office/drawing/2014/main" id="{32D3E767-D535-5740-DEA7-524242870F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65" t="1" r="29568" b="1395"/>
          <a:stretch/>
        </p:blipFill>
        <p:spPr>
          <a:xfrm>
            <a:off x="1951428" y="1219200"/>
            <a:ext cx="1440000" cy="1843200"/>
          </a:xfrm>
          <a:prstGeom prst="round2SameRect">
            <a:avLst>
              <a:gd name="adj1" fmla="val 5858"/>
              <a:gd name="adj2" fmla="val 0"/>
            </a:avLst>
          </a:prstGeom>
        </p:spPr>
      </p:pic>
      <p:pic>
        <p:nvPicPr>
          <p:cNvPr id="60" name="Picture 59">
            <a:extLst>
              <a:ext uri="{FF2B5EF4-FFF2-40B4-BE49-F238E27FC236}">
                <a16:creationId xmlns:a16="http://schemas.microsoft.com/office/drawing/2014/main" id="{EE4CC347-5F24-A3AE-F01B-73B9237E52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5860" y="1201875"/>
            <a:ext cx="1435104" cy="1828111"/>
          </a:xfrm>
          <a:prstGeom prst="round2SameRect">
            <a:avLst>
              <a:gd name="adj1" fmla="val 5822"/>
              <a:gd name="adj2" fmla="val 0"/>
            </a:avLst>
          </a:prstGeom>
        </p:spPr>
      </p:pic>
      <p:sp>
        <p:nvSpPr>
          <p:cNvPr id="8" name="Rectangle 7">
            <a:extLst>
              <a:ext uri="{FF2B5EF4-FFF2-40B4-BE49-F238E27FC236}">
                <a16:creationId xmlns:a16="http://schemas.microsoft.com/office/drawing/2014/main" id="{33238DE1-C63F-C83A-6E56-9A38FC255790}"/>
              </a:ext>
            </a:extLst>
          </p:cNvPr>
          <p:cNvSpPr/>
          <p:nvPr/>
        </p:nvSpPr>
        <p:spPr>
          <a:xfrm>
            <a:off x="8587100" y="2870915"/>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3F3F3F"/>
                </a:solidFill>
                <a:effectLst/>
                <a:uLnTx/>
                <a:uFillTx/>
                <a:latin typeface="Arial" panose="020B0604020202020204" pitchFamily="34" charset="0"/>
                <a:ea typeface="Arial"/>
                <a:cs typeface="Arial" panose="020B0604020202020204" pitchFamily="34" charset="0"/>
              </a:rPr>
              <a:t>Adding new markets </a:t>
            </a:r>
          </a:p>
        </p:txBody>
      </p:sp>
      <p:sp>
        <p:nvSpPr>
          <p:cNvPr id="9" name="Rectangle 8">
            <a:extLst>
              <a:ext uri="{FF2B5EF4-FFF2-40B4-BE49-F238E27FC236}">
                <a16:creationId xmlns:a16="http://schemas.microsoft.com/office/drawing/2014/main" id="{B0BFAA5E-F6B6-7355-5513-FF4D77E44345}"/>
              </a:ext>
            </a:extLst>
          </p:cNvPr>
          <p:cNvSpPr/>
          <p:nvPr/>
        </p:nvSpPr>
        <p:spPr>
          <a:xfrm>
            <a:off x="8587100" y="3388981"/>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3F3F3F"/>
                </a:solidFill>
                <a:effectLst/>
                <a:uLnTx/>
                <a:uFillTx/>
                <a:latin typeface="Arial" panose="020B0604020202020204" pitchFamily="34" charset="0"/>
                <a:ea typeface="Arial"/>
                <a:cs typeface="Arial" panose="020B0604020202020204" pitchFamily="34" charset="0"/>
              </a:rPr>
              <a:t>Favorable mega trends</a:t>
            </a:r>
          </a:p>
        </p:txBody>
      </p:sp>
      <p:sp>
        <p:nvSpPr>
          <p:cNvPr id="12" name="Rectangle 11">
            <a:extLst>
              <a:ext uri="{FF2B5EF4-FFF2-40B4-BE49-F238E27FC236}">
                <a16:creationId xmlns:a16="http://schemas.microsoft.com/office/drawing/2014/main" id="{5FE9381A-A876-FFCF-053B-D018C8732A7D}"/>
              </a:ext>
            </a:extLst>
          </p:cNvPr>
          <p:cNvSpPr/>
          <p:nvPr/>
        </p:nvSpPr>
        <p:spPr>
          <a:xfrm>
            <a:off x="8608365" y="3858982"/>
            <a:ext cx="2964322"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3F3F3F"/>
                </a:solidFill>
                <a:effectLst/>
                <a:uLnTx/>
                <a:uFillTx/>
                <a:latin typeface="Arial" panose="020B0604020202020204" pitchFamily="34" charset="0"/>
                <a:ea typeface="Arial"/>
                <a:cs typeface="Arial" panose="020B0604020202020204" pitchFamily="34" charset="0"/>
              </a:rPr>
              <a:t>Diverse customers </a:t>
            </a:r>
          </a:p>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3F3F3F"/>
                </a:solidFill>
                <a:effectLst/>
                <a:uLnTx/>
                <a:uFillTx/>
                <a:latin typeface="Arial" panose="020B0604020202020204" pitchFamily="34" charset="0"/>
                <a:ea typeface="Arial"/>
                <a:cs typeface="Arial" panose="020B0604020202020204" pitchFamily="34" charset="0"/>
              </a:rPr>
              <a:t>&amp; applications</a:t>
            </a:r>
          </a:p>
        </p:txBody>
      </p:sp>
      <p:sp>
        <p:nvSpPr>
          <p:cNvPr id="4" name="TextBox 3">
            <a:extLst>
              <a:ext uri="{FF2B5EF4-FFF2-40B4-BE49-F238E27FC236}">
                <a16:creationId xmlns:a16="http://schemas.microsoft.com/office/drawing/2014/main" id="{099642B8-43CC-3C70-800F-BA14297310B2}"/>
              </a:ext>
            </a:extLst>
          </p:cNvPr>
          <p:cNvSpPr txBox="1"/>
          <p:nvPr/>
        </p:nvSpPr>
        <p:spPr>
          <a:xfrm>
            <a:off x="8682801" y="4773764"/>
            <a:ext cx="2460120" cy="7520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chemeClr val="bg2"/>
                </a:solidFill>
                <a:effectLst/>
                <a:uLnTx/>
                <a:uFillTx/>
                <a:latin typeface="Arial" panose="020B0604020202020204" pitchFamily="34" charset="0"/>
                <a:cs typeface="Arial" panose="020B0604020202020204" pitchFamily="34" charset="0"/>
              </a:rPr>
              <a:t>$1B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a:ln>
                  <a:noFill/>
                </a:ln>
                <a:solidFill>
                  <a:srgbClr val="3F3F3F"/>
                </a:solidFill>
                <a:effectLst/>
                <a:uLnTx/>
                <a:uFillTx/>
                <a:latin typeface="Arial" panose="020B0604020202020204" pitchFamily="34" charset="0"/>
                <a:cs typeface="Arial" panose="020B0604020202020204" pitchFamily="34" charset="0"/>
              </a:rPr>
              <a:t>Parts &amp; Service Opportunity</a:t>
            </a:r>
          </a:p>
        </p:txBody>
      </p:sp>
      <p:cxnSp>
        <p:nvCxnSpPr>
          <p:cNvPr id="21" name="Straight Connector 20">
            <a:extLst>
              <a:ext uri="{FF2B5EF4-FFF2-40B4-BE49-F238E27FC236}">
                <a16:creationId xmlns:a16="http://schemas.microsoft.com/office/drawing/2014/main" id="{DAF10BAB-07E5-F520-C2FD-132125489E5E}"/>
              </a:ext>
            </a:extLst>
          </p:cNvPr>
          <p:cNvCxnSpPr>
            <a:cxnSpLocks/>
          </p:cNvCxnSpPr>
          <p:nvPr/>
        </p:nvCxnSpPr>
        <p:spPr>
          <a:xfrm flipH="1">
            <a:off x="8682801" y="3303242"/>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ED44100-B661-C6BE-7C25-52ECA35292EE}"/>
              </a:ext>
            </a:extLst>
          </p:cNvPr>
          <p:cNvCxnSpPr>
            <a:cxnSpLocks/>
          </p:cNvCxnSpPr>
          <p:nvPr/>
        </p:nvCxnSpPr>
        <p:spPr>
          <a:xfrm flipH="1">
            <a:off x="8682801" y="3807406"/>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9505D00-AA48-D09B-DF44-2C9EB946D73C}"/>
              </a:ext>
            </a:extLst>
          </p:cNvPr>
          <p:cNvCxnSpPr>
            <a:cxnSpLocks/>
          </p:cNvCxnSpPr>
          <p:nvPr/>
        </p:nvCxnSpPr>
        <p:spPr>
          <a:xfrm flipH="1">
            <a:off x="8682801" y="4484470"/>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5" name="Picture 4" descr="A picture containing grass, outdoor, sky, truck&#10;&#10;Description automatically generated">
            <a:extLst>
              <a:ext uri="{FF2B5EF4-FFF2-40B4-BE49-F238E27FC236}">
                <a16:creationId xmlns:a16="http://schemas.microsoft.com/office/drawing/2014/main" id="{5C30D17C-A134-4D52-8EFB-D1DCAA9F76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596" b="6843"/>
          <a:stretch/>
        </p:blipFill>
        <p:spPr>
          <a:xfrm>
            <a:off x="5124058" y="1201875"/>
            <a:ext cx="1435105" cy="1860525"/>
          </a:xfrm>
          <a:prstGeom prst="round2SameRect">
            <a:avLst>
              <a:gd name="adj1" fmla="val 6499"/>
              <a:gd name="adj2" fmla="val 0"/>
            </a:avLst>
          </a:prstGeom>
        </p:spPr>
      </p:pic>
      <p:sp>
        <p:nvSpPr>
          <p:cNvPr id="29" name="Slide Number Placeholder 5">
            <a:extLst>
              <a:ext uri="{FF2B5EF4-FFF2-40B4-BE49-F238E27FC236}">
                <a16:creationId xmlns:a16="http://schemas.microsoft.com/office/drawing/2014/main" id="{E2FB4136-341E-452E-8436-E37A1220D0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23616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a:t>Product Portfolio</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MODELS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MACHINES A YEAR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UNITS PER DAY</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GLOBAL</a:t>
            </a:r>
            <a:br>
              <a:rPr lang="en-US" sz="1400" spc="100">
                <a:latin typeface="Arial" panose="020B0604020202020204" pitchFamily="34" charset="0"/>
                <a:cs typeface="Arial" panose="020B0604020202020204" pitchFamily="34" charset="0"/>
              </a:rPr>
            </a:br>
            <a:r>
              <a:rPr lang="en-US" sz="1400" spc="100">
                <a:latin typeface="Arial" panose="020B0604020202020204" pitchFamily="34" charset="0"/>
                <a:cs typeface="Arial" panose="020B0604020202020204" pitchFamily="34" charset="0"/>
              </a:rPr>
              <a:t>PRODUCTION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accent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150" b="1">
                <a:solidFill>
                  <a:schemeClr val="bg2"/>
                </a:solidFill>
              </a:rPr>
              <a:t>Material Lift</a:t>
            </a:r>
            <a:r>
              <a:rPr lang="en-AU" b="1">
                <a:solidFill>
                  <a:schemeClr val="bg2"/>
                </a:solidFill>
              </a:rPr>
              <a:t>s</a:t>
            </a:r>
            <a:endParaRPr lang="en-US" b="1">
              <a:solidFill>
                <a:schemeClr val="accent3">
                  <a:lumMod val="50000"/>
                </a:schemeClr>
              </a:solidFill>
            </a:endParaRPr>
          </a:p>
          <a:p>
            <a:pPr>
              <a:spcAft>
                <a:spcPts val="1200"/>
              </a:spcAft>
            </a:pPr>
            <a:r>
              <a:rPr lang="en-US" sz="1400">
                <a:solidFill>
                  <a:schemeClr val="accent3">
                    <a:lumMod val="50000"/>
                  </a:schemeClr>
                </a:solidFill>
              </a:rPr>
              <a:t>Compact, lightweight </a:t>
            </a:r>
            <a:br>
              <a:rPr lang="en-US" sz="1400">
                <a:solidFill>
                  <a:schemeClr val="accent3">
                    <a:lumMod val="50000"/>
                  </a:schemeClr>
                </a:solidFill>
              </a:rPr>
            </a:br>
            <a:r>
              <a:rPr lang="en-US" sz="1400">
                <a:solidFill>
                  <a:schemeClr val="accent3">
                    <a:lumMod val="50000"/>
                  </a:schemeClr>
                </a:solidFill>
              </a:rPr>
              <a:t>and easy to transport</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Aerial Work Platforms</a:t>
            </a:r>
            <a:endParaRPr lang="en-US" b="1">
              <a:solidFill>
                <a:schemeClr val="accent3">
                  <a:lumMod val="50000"/>
                </a:schemeClr>
              </a:solidFill>
            </a:endParaRPr>
          </a:p>
          <a:p>
            <a:r>
              <a:rPr lang="en-US" sz="1400">
                <a:solidFill>
                  <a:schemeClr val="accent3">
                    <a:lumMod val="50000"/>
                  </a:schemeClr>
                </a:solidFill>
              </a:rPr>
              <a:t>Convenient and </a:t>
            </a:r>
            <a:br>
              <a:rPr lang="en-US" sz="1400">
                <a:solidFill>
                  <a:schemeClr val="accent3">
                    <a:lumMod val="50000"/>
                  </a:schemeClr>
                </a:solidFill>
              </a:rPr>
            </a:br>
            <a:r>
              <a:rPr lang="en-US" sz="1400">
                <a:solidFill>
                  <a:schemeClr val="accent3">
                    <a:lumMod val="50000"/>
                  </a:schemeClr>
                </a:solidFill>
              </a:rPr>
              <a:t>cost effective</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Scissor Lifts</a:t>
            </a:r>
            <a:endParaRPr lang="en-US" b="1">
              <a:solidFill>
                <a:schemeClr val="accent3">
                  <a:lumMod val="50000"/>
                </a:schemeClr>
              </a:solidFill>
            </a:endParaRPr>
          </a:p>
          <a:p>
            <a:r>
              <a:rPr lang="en-US" sz="1400">
                <a:solidFill>
                  <a:schemeClr val="accent3">
                    <a:lumMod val="50000"/>
                  </a:schemeClr>
                </a:solidFill>
              </a:rPr>
              <a:t>Elevated efficiency </a:t>
            </a:r>
            <a:br>
              <a:rPr lang="en-US" sz="1400">
                <a:solidFill>
                  <a:schemeClr val="accent3">
                    <a:lumMod val="50000"/>
                  </a:schemeClr>
                </a:solidFill>
              </a:rPr>
            </a:br>
            <a:r>
              <a:rPr lang="en-US" sz="1400">
                <a:solidFill>
                  <a:schemeClr val="accent3">
                    <a:lumMod val="50000"/>
                  </a:schemeClr>
                </a:solidFill>
              </a:rPr>
              <a:t>that’s easy to maneuver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Telescopic Boom Lifts</a:t>
            </a:r>
            <a:endParaRPr lang="en-US" b="1">
              <a:solidFill>
                <a:schemeClr val="accent3">
                  <a:lumMod val="50000"/>
                </a:schemeClr>
              </a:solidFill>
            </a:endParaRPr>
          </a:p>
          <a:p>
            <a:r>
              <a:rPr lang="en-US" sz="1400">
                <a:solidFill>
                  <a:schemeClr val="accent3">
                    <a:lumMod val="50000"/>
                  </a:schemeClr>
                </a:solidFill>
              </a:rPr>
              <a:t>Greater horizontal outreach </a:t>
            </a:r>
            <a:br>
              <a:rPr lang="en-US" sz="1400">
                <a:solidFill>
                  <a:schemeClr val="accent3">
                    <a:lumMod val="50000"/>
                  </a:schemeClr>
                </a:solidFill>
              </a:rPr>
            </a:br>
            <a:r>
              <a:rPr lang="en-US" sz="1400">
                <a:solidFill>
                  <a:schemeClr val="accent3">
                    <a:lumMod val="50000"/>
                  </a:schemeClr>
                </a:solidFill>
              </a:rPr>
              <a:t>with precise positioning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Articulating Boom Lifts</a:t>
            </a:r>
            <a:endParaRPr lang="en-US" b="1">
              <a:solidFill>
                <a:schemeClr val="accent3">
                  <a:lumMod val="50000"/>
                </a:schemeClr>
              </a:solidFill>
            </a:endParaRPr>
          </a:p>
          <a:p>
            <a:r>
              <a:rPr lang="en-US" sz="1400">
                <a:solidFill>
                  <a:schemeClr val="accent3">
                    <a:lumMod val="50000"/>
                  </a:schemeClr>
                </a:solidFill>
              </a:rPr>
              <a:t>Up, out and over reach </a:t>
            </a:r>
            <a:br>
              <a:rPr lang="en-US" sz="1400">
                <a:solidFill>
                  <a:schemeClr val="accent3">
                    <a:lumMod val="50000"/>
                  </a:schemeClr>
                </a:solidFill>
              </a:rPr>
            </a:br>
            <a:r>
              <a:rPr lang="en-US" sz="1400">
                <a:solidFill>
                  <a:schemeClr val="accent3">
                    <a:lumMod val="50000"/>
                  </a:schemeClr>
                </a:solidFill>
              </a:rPr>
              <a:t>for hard-to-access workspaces</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Telehandlers</a:t>
            </a:r>
            <a:endParaRPr lang="en-US" b="1">
              <a:solidFill>
                <a:schemeClr val="accent3">
                  <a:lumMod val="50000"/>
                </a:schemeClr>
              </a:solidFill>
            </a:endParaRPr>
          </a:p>
          <a:p>
            <a:r>
              <a:rPr lang="en-US" sz="1400">
                <a:solidFill>
                  <a:schemeClr val="accent3">
                    <a:lumMod val="50000"/>
                  </a:schemeClr>
                </a:solidFill>
              </a:rPr>
              <a:t>Rugged design and performance for outdoor material handling</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en-US"/>
              <a:t>Delivering quality through application expertise and manufacturing excellence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3054485" y="4764090"/>
            <a:ext cx="728106" cy="923870"/>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p>
          <a:p>
            <a:pPr>
              <a:spcBef>
                <a:spcPct val="650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The first two letters stand for the type of elevator, the first set of two digits for the floor height in feet (ft)</a:t>
            </a:r>
            <a:r>
              <a:rPr lang="en-150" sz="1200">
                <a:solidFill>
                  <a:schemeClr val="accent3">
                    <a:lumMod val="50000"/>
                  </a:schemeClr>
                </a:solidFill>
                <a:latin typeface="Arial Narrow" panose="020B0606020202030204" pitchFamily="34" charset="0"/>
                <a:ea typeface="ＭＳ Ｐゴシック" panose="020B0600070205080204" pitchFamily="34" charset="-128"/>
              </a:rPr>
              <a:t>,</a:t>
            </a:r>
            <a:r>
              <a:rPr lang="en-GB" sz="1200">
                <a:solidFill>
                  <a:schemeClr val="accent3">
                    <a:lumMod val="50000"/>
                  </a:schemeClr>
                </a:solidFill>
                <a:latin typeface="Arial Narrow" panose="020B0606020202030204" pitchFamily="34" charset="0"/>
                <a:ea typeface="ＭＳ Ｐゴシック" panose="020B0600070205080204" pitchFamily="34" charset="-128"/>
              </a:rPr>
              <a:t> and the second set of two digits for the width of the machine in inches (in).</a:t>
            </a:r>
            <a:endParaRPr lang="en-150" sz="120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600"/>
              </a:spcBef>
              <a:buClr>
                <a:schemeClr val="bg2"/>
              </a:buClr>
              <a:buSzPct val="100000"/>
              <a:tabLst>
                <a:tab pos="114300" algn="l"/>
              </a:tabLst>
            </a:pPr>
            <a:r>
              <a:rPr lang="en-GB" sz="1200" b="1">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58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Also referred to as: scissor lift, vertical elevator, mobile aerial work platform, self-propelled aerial work platform and electric scissor lift.</a:t>
            </a:r>
            <a:endParaRPr lang="fr-FR" sz="12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endParaRPr lang="en-150" sz="2000" b="1">
              <a:solidFill>
                <a:schemeClr val="bg2"/>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8008050" cy="640080"/>
          </a:xfrm>
        </p:spPr>
        <p:txBody>
          <a:bodyPr anchor="t">
            <a:normAutofit/>
          </a:bodyPr>
          <a:lstStyle/>
          <a:p>
            <a:r>
              <a:rPr lang="en-US"/>
              <a:t>Scissor Lifts</a:t>
            </a:r>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529207" cy="2581797"/>
          </a:xfrm>
        </p:spPr>
        <p:txBody>
          <a:bodyPr lIns="0" tIns="0" rIns="0" bIns="0"/>
          <a:lstStyle/>
          <a:p>
            <a:pPr>
              <a:spcBef>
                <a:spcPts val="600"/>
              </a:spcBef>
              <a:spcAft>
                <a:spcPts val="300"/>
              </a:spcAft>
            </a:pPr>
            <a:r>
              <a:rPr lang="en-US" b="1"/>
              <a:t>Applications: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Slab/indoor – HVAC, indoor maintenance and construction, painting, drywall</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Rough terrain – exterior finishing, rugged worksites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E-Drive Scissor series – for both </a:t>
            </a:r>
            <a:br>
              <a:rPr lang="en-US"/>
            </a:br>
            <a:r>
              <a:rPr lang="en-US"/>
              <a:t>in- and outdoor jobsites</a:t>
            </a:r>
          </a:p>
          <a:p>
            <a:pPr marL="285750" indent="-285750">
              <a:spcBef>
                <a:spcPts val="600"/>
              </a:spcBef>
              <a:spcAft>
                <a:spcPts val="0"/>
              </a:spcAft>
              <a:buClr>
                <a:schemeClr val="bg2"/>
              </a:buClr>
              <a:buFont typeface="Wingdings" panose="05000000000000000000" pitchFamily="2" charset="2"/>
              <a:buChar char="Ø"/>
            </a:pPr>
            <a:endParaRPr lang="en-US"/>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08364" cy="452454"/>
          </a:xfrm>
        </p:spPr>
        <p:txBody>
          <a:bodyPr/>
          <a:lstStyle/>
          <a:p>
            <a:r>
              <a:rPr lang="en-US"/>
              <a:t>Elevated efficiency that’s easy to maneuver</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497160" y="1513793"/>
            <a:ext cx="1319728" cy="1258304"/>
          </a:xfrm>
          <a:prstGeom prst="roundRect">
            <a:avLst>
              <a:gd name="adj" fmla="val 4298"/>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880223" y="1513793"/>
            <a:ext cx="1443337" cy="2497273"/>
          </a:xfrm>
          <a:prstGeom prst="roundRect">
            <a:avLst>
              <a:gd name="adj" fmla="val 3188"/>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510090" y="2818527"/>
            <a:ext cx="1306797" cy="1188000"/>
          </a:xfrm>
          <a:prstGeom prst="roundRect">
            <a:avLst>
              <a:gd name="adj" fmla="val 5203"/>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499204" y="4036858"/>
            <a:ext cx="7703334" cy="1720826"/>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
        <p:nvSpPr>
          <p:cNvPr id="5" name="Rounded Rectangle 4">
            <a:extLst>
              <a:ext uri="{FF2B5EF4-FFF2-40B4-BE49-F238E27FC236}">
                <a16:creationId xmlns:a16="http://schemas.microsoft.com/office/drawing/2014/main" id="{DCF86A9D-7EC3-E79C-A081-34493AE5F643}"/>
              </a:ext>
            </a:extLst>
          </p:cNvPr>
          <p:cNvSpPr/>
          <p:nvPr/>
        </p:nvSpPr>
        <p:spPr>
          <a:xfrm>
            <a:off x="445673" y="4095590"/>
            <a:ext cx="7885549" cy="1639385"/>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00EA9D6-C34C-132A-4E06-27C2DEE01C3A}"/>
              </a:ext>
            </a:extLst>
          </p:cNvPr>
          <p:cNvSpPr txBox="1"/>
          <p:nvPr/>
        </p:nvSpPr>
        <p:spPr>
          <a:xfrm>
            <a:off x="8525242" y="2281859"/>
            <a:ext cx="2618151" cy="523220"/>
          </a:xfrm>
          <a:prstGeom prst="rect">
            <a:avLst/>
          </a:prstGeom>
          <a:noFill/>
        </p:spPr>
        <p:txBody>
          <a:bodyPr wrap="square" rtlCol="0">
            <a:spAutoFit/>
          </a:bodyPr>
          <a:lstStyle/>
          <a:p>
            <a:r>
              <a:rPr lang="en-GB" sz="2800" b="1" spc="300">
                <a:solidFill>
                  <a:schemeClr val="bg2"/>
                </a:solidFill>
                <a:latin typeface="Arial Narrow" panose="020B0606020202030204" pitchFamily="34" charset="0"/>
                <a:ea typeface="ＭＳ Ｐゴシック" panose="020B0600070205080204" pitchFamily="34" charset="-128"/>
              </a:rPr>
              <a:t>G</a:t>
            </a:r>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7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-1932</a:t>
            </a:r>
            <a:endParaRPr lang="en-US" sz="2800" spc="300">
              <a:solidFill>
                <a:schemeClr val="bg2"/>
              </a:solidFill>
            </a:endParaRPr>
          </a:p>
        </p:txBody>
      </p:sp>
      <p:sp>
        <p:nvSpPr>
          <p:cNvPr id="10" name="Rounded Rectangle 9">
            <a:extLst>
              <a:ext uri="{FF2B5EF4-FFF2-40B4-BE49-F238E27FC236}">
                <a16:creationId xmlns:a16="http://schemas.microsoft.com/office/drawing/2014/main" id="{85AFD9CF-9786-F847-9AA2-8E0938EFC7D8}"/>
              </a:ext>
            </a:extLst>
          </p:cNvPr>
          <p:cNvSpPr/>
          <p:nvPr/>
        </p:nvSpPr>
        <p:spPr>
          <a:xfrm>
            <a:off x="8639476" y="2881789"/>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19 ft</a:t>
            </a:r>
            <a:r>
              <a:rPr lang="en-AU" sz="1600" b="1">
                <a:solidFill>
                  <a:schemeClr val="bg1"/>
                </a:solidFill>
                <a:latin typeface="Arial Narrow" panose="020B0606020202030204" pitchFamily="34" charset="0"/>
                <a:ea typeface="ＭＳ Ｐゴシック" panose="020B0600070205080204" pitchFamily="34" charset="-128"/>
              </a:rPr>
              <a:t> </a:t>
            </a:r>
            <a:r>
              <a:rPr lang="en-GB" sz="1200">
                <a:solidFill>
                  <a:schemeClr val="bg1"/>
                </a:solidFill>
                <a:latin typeface="Arial Narrow" panose="020B0606020202030204" pitchFamily="34" charset="0"/>
                <a:ea typeface="ＭＳ Ｐゴシック" panose="020B0600070205080204" pitchFamily="34" charset="-128"/>
              </a:rPr>
              <a:t>(5.79 m)</a:t>
            </a:r>
            <a:endParaRPr lang="en-US" sz="1200">
              <a:solidFill>
                <a:schemeClr val="bg1"/>
              </a:solidFill>
            </a:endParaRPr>
          </a:p>
        </p:txBody>
      </p:sp>
      <p:sp>
        <p:nvSpPr>
          <p:cNvPr id="35" name="Rounded Rectangle 34">
            <a:extLst>
              <a:ext uri="{FF2B5EF4-FFF2-40B4-BE49-F238E27FC236}">
                <a16:creationId xmlns:a16="http://schemas.microsoft.com/office/drawing/2014/main" id="{934F0C5C-9D71-B9D4-71CF-B77BF446BD1D}"/>
              </a:ext>
            </a:extLst>
          </p:cNvPr>
          <p:cNvSpPr/>
          <p:nvPr/>
        </p:nvSpPr>
        <p:spPr>
          <a:xfrm>
            <a:off x="9802622" y="2881043"/>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MACHINE WIDTH</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32 in</a:t>
            </a:r>
            <a:r>
              <a:rPr lang="en-AU" sz="1600" b="1">
                <a:solidFill>
                  <a:schemeClr val="bg1"/>
                </a:solidFill>
                <a:latin typeface="Arial Narrow" panose="020B0606020202030204" pitchFamily="34" charset="0"/>
                <a:ea typeface="ＭＳ Ｐゴシック" panose="020B0600070205080204" pitchFamily="34" charset="-128"/>
              </a:rPr>
              <a:t> </a:t>
            </a:r>
            <a:r>
              <a:rPr lang="en-GB" sz="1200">
                <a:solidFill>
                  <a:schemeClr val="bg1"/>
                </a:solidFill>
                <a:latin typeface="Arial Narrow" panose="020B0606020202030204" pitchFamily="34" charset="0"/>
                <a:ea typeface="ＭＳ Ｐゴシック" panose="020B0600070205080204" pitchFamily="34" charset="-128"/>
              </a:rPr>
              <a:t>(81 cm)</a:t>
            </a:r>
            <a:endParaRPr lang="en-US" sz="1200">
              <a:solidFill>
                <a:schemeClr val="bg1"/>
              </a:solidFill>
            </a:endParaRPr>
          </a:p>
        </p:txBody>
      </p:sp>
      <p:grpSp>
        <p:nvGrpSpPr>
          <p:cNvPr id="36" name="Group 35">
            <a:extLst>
              <a:ext uri="{FF2B5EF4-FFF2-40B4-BE49-F238E27FC236}">
                <a16:creationId xmlns:a16="http://schemas.microsoft.com/office/drawing/2014/main" id="{442AD38F-5EA5-5108-530C-8F559020C563}"/>
              </a:ext>
            </a:extLst>
          </p:cNvPr>
          <p:cNvGrpSpPr/>
          <p:nvPr/>
        </p:nvGrpSpPr>
        <p:grpSpPr>
          <a:xfrm flipV="1">
            <a:off x="8640222" y="2191980"/>
            <a:ext cx="396000" cy="170879"/>
            <a:chOff x="9521533" y="2168131"/>
            <a:chExt cx="396000" cy="170879"/>
          </a:xfrm>
        </p:grpSpPr>
        <p:cxnSp>
          <p:nvCxnSpPr>
            <p:cNvPr id="37" name="Straight Arrow Connector 36">
              <a:extLst>
                <a:ext uri="{FF2B5EF4-FFF2-40B4-BE49-F238E27FC236}">
                  <a16:creationId xmlns:a16="http://schemas.microsoft.com/office/drawing/2014/main" id="{17D2C128-BE88-F689-834A-18782F15E375}"/>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FAEDE91-1389-2A1B-CE90-E340F086A4CA}"/>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EDCE29-644E-B31C-D89A-8B03D6DC50C7}"/>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AE27C08-937A-C1D2-611A-948F51908C8E}"/>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 name="Rounded Rectangle 42">
            <a:extLst>
              <a:ext uri="{FF2B5EF4-FFF2-40B4-BE49-F238E27FC236}">
                <a16:creationId xmlns:a16="http://schemas.microsoft.com/office/drawing/2014/main" id="{58CE5226-A3A7-AFA1-C67D-07A21F25800B}"/>
              </a:ext>
            </a:extLst>
          </p:cNvPr>
          <p:cNvSpPr/>
          <p:nvPr/>
        </p:nvSpPr>
        <p:spPr>
          <a:xfrm>
            <a:off x="8632208" y="1870103"/>
            <a:ext cx="1278786"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a:solidFill>
                  <a:schemeClr val="bg1"/>
                </a:solidFill>
                <a:latin typeface="Arial Narrow" panose="020B0606020202030204" pitchFamily="34" charset="0"/>
                <a:ea typeface="ＭＳ Ｐゴシック" panose="020B0600070205080204" pitchFamily="34" charset="-128"/>
              </a:rPr>
              <a:t>Genie</a:t>
            </a:r>
            <a:r>
              <a:rPr lang="en-GB" sz="1200" b="1" baseline="30000">
                <a:solidFill>
                  <a:schemeClr val="bg1"/>
                </a:solidFill>
                <a:latin typeface="Arial Narrow" panose="020B0606020202030204" pitchFamily="34" charset="0"/>
                <a:ea typeface="ＭＳ Ｐゴシック" panose="020B0600070205080204" pitchFamily="34" charset="-128"/>
              </a:rPr>
              <a:t>®</a:t>
            </a:r>
            <a:r>
              <a:rPr lang="en-GB" sz="1200" b="1">
                <a:solidFill>
                  <a:schemeClr val="bg1"/>
                </a:solidFill>
                <a:latin typeface="Arial Narrow" panose="020B0606020202030204" pitchFamily="34" charset="0"/>
                <a:ea typeface="ＭＳ Ｐゴシック" panose="020B0600070205080204" pitchFamily="34" charset="-128"/>
              </a:rPr>
              <a:t> Scissor Lift</a:t>
            </a:r>
          </a:p>
        </p:txBody>
      </p:sp>
      <p:sp>
        <p:nvSpPr>
          <p:cNvPr id="44" name="TextBox 43">
            <a:extLst>
              <a:ext uri="{FF2B5EF4-FFF2-40B4-BE49-F238E27FC236}">
                <a16:creationId xmlns:a16="http://schemas.microsoft.com/office/drawing/2014/main" id="{A559F5F9-0D55-5844-4AF6-EA2D3B8F9C20}"/>
              </a:ext>
            </a:extLst>
          </p:cNvPr>
          <p:cNvSpPr txBox="1"/>
          <p:nvPr/>
        </p:nvSpPr>
        <p:spPr>
          <a:xfrm>
            <a:off x="8525242" y="3962693"/>
            <a:ext cx="2618151" cy="523220"/>
          </a:xfrm>
          <a:prstGeom prst="rect">
            <a:avLst/>
          </a:prstGeom>
          <a:noFill/>
        </p:spPr>
        <p:txBody>
          <a:bodyPr wrap="square" rtlCol="0">
            <a:spAutoFit/>
          </a:bodyPr>
          <a:lstStyle/>
          <a:p>
            <a:r>
              <a:rPr lang="en-GB" sz="2800" b="1" spc="300">
                <a:solidFill>
                  <a:schemeClr val="bg2"/>
                </a:solidFill>
                <a:latin typeface="Arial Narrow" panose="020B0606020202030204" pitchFamily="34" charset="0"/>
                <a:ea typeface="ＭＳ Ｐゴシック" panose="020B0600070205080204" pitchFamily="34" charset="-128"/>
              </a:rPr>
              <a:t>G</a:t>
            </a:r>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70000">
                <a:solidFill>
                  <a:schemeClr val="bg2"/>
                </a:solidFill>
                <a:latin typeface="Arial Narrow" panose="020B0606020202030204" pitchFamily="34" charset="0"/>
                <a:ea typeface="ＭＳ Ｐゴシック" panose="020B0600070205080204" pitchFamily="34" charset="-128"/>
              </a:rPr>
              <a:t>™ </a:t>
            </a:r>
            <a:r>
              <a:rPr lang="en-GB" sz="2800" b="1" spc="300">
                <a:solidFill>
                  <a:schemeClr val="bg2"/>
                </a:solidFill>
                <a:latin typeface="Arial Narrow" panose="020B0606020202030204" pitchFamily="34" charset="0"/>
                <a:ea typeface="ＭＳ Ｐゴシック" panose="020B0600070205080204" pitchFamily="34" charset="-128"/>
              </a:rPr>
              <a:t>-2669 RT</a:t>
            </a:r>
            <a:endParaRPr lang="en-US" sz="2800" spc="300">
              <a:solidFill>
                <a:schemeClr val="bg2"/>
              </a:solidFill>
            </a:endParaRPr>
          </a:p>
        </p:txBody>
      </p:sp>
      <p:sp>
        <p:nvSpPr>
          <p:cNvPr id="45" name="Rounded Rectangle 44">
            <a:extLst>
              <a:ext uri="{FF2B5EF4-FFF2-40B4-BE49-F238E27FC236}">
                <a16:creationId xmlns:a16="http://schemas.microsoft.com/office/drawing/2014/main" id="{537A78AF-4523-1AB4-1B47-53FC8A619CBE}"/>
              </a:ext>
            </a:extLst>
          </p:cNvPr>
          <p:cNvSpPr/>
          <p:nvPr/>
        </p:nvSpPr>
        <p:spPr>
          <a:xfrm>
            <a:off x="8639476" y="4548250"/>
            <a:ext cx="104225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26 ft</a:t>
            </a:r>
            <a:r>
              <a:rPr lang="en-AU" sz="1600" b="1">
                <a:solidFill>
                  <a:schemeClr val="bg1"/>
                </a:solidFill>
                <a:latin typeface="Arial Narrow" panose="020B0606020202030204" pitchFamily="34" charset="0"/>
                <a:ea typeface="ＭＳ Ｐゴシック" panose="020B0600070205080204" pitchFamily="34" charset="-128"/>
              </a:rPr>
              <a:t> </a:t>
            </a:r>
            <a:r>
              <a:rPr lang="en-GB" sz="1200">
                <a:solidFill>
                  <a:schemeClr val="bg1"/>
                </a:solidFill>
                <a:latin typeface="Arial Narrow" panose="020B0606020202030204" pitchFamily="34" charset="0"/>
                <a:ea typeface="ＭＳ Ｐゴシック" panose="020B0600070205080204" pitchFamily="34" charset="-128"/>
              </a:rPr>
              <a:t>(7.9 m)</a:t>
            </a:r>
            <a:endParaRPr lang="en-US" sz="1200">
              <a:solidFill>
                <a:schemeClr val="bg1"/>
              </a:solidFill>
            </a:endParaRPr>
          </a:p>
        </p:txBody>
      </p:sp>
      <p:grpSp>
        <p:nvGrpSpPr>
          <p:cNvPr id="46" name="Group 45">
            <a:extLst>
              <a:ext uri="{FF2B5EF4-FFF2-40B4-BE49-F238E27FC236}">
                <a16:creationId xmlns:a16="http://schemas.microsoft.com/office/drawing/2014/main" id="{731006AF-715C-5D8C-F5FD-D032CC783F08}"/>
              </a:ext>
            </a:extLst>
          </p:cNvPr>
          <p:cNvGrpSpPr/>
          <p:nvPr/>
        </p:nvGrpSpPr>
        <p:grpSpPr>
          <a:xfrm>
            <a:off x="9390110" y="4390663"/>
            <a:ext cx="284576" cy="162000"/>
            <a:chOff x="9535283" y="2168131"/>
            <a:chExt cx="284576" cy="162000"/>
          </a:xfrm>
        </p:grpSpPr>
        <p:cxnSp>
          <p:nvCxnSpPr>
            <p:cNvPr id="47" name="Straight Arrow Connector 46">
              <a:extLst>
                <a:ext uri="{FF2B5EF4-FFF2-40B4-BE49-F238E27FC236}">
                  <a16:creationId xmlns:a16="http://schemas.microsoft.com/office/drawing/2014/main" id="{E7AB6F5C-BD0E-D012-8DEC-330F3E40F47A}"/>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89CFE56-B09E-3823-F613-CABC719EB4DB}"/>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CE39E40-6B1D-A214-CB3E-9007E645FD6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96E71F8-906B-8C32-EAF7-40D492F142CD}"/>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Rounded Rectangle 56">
            <a:extLst>
              <a:ext uri="{FF2B5EF4-FFF2-40B4-BE49-F238E27FC236}">
                <a16:creationId xmlns:a16="http://schemas.microsoft.com/office/drawing/2014/main" id="{27493AD1-113C-5376-3664-2BB236D2A811}"/>
              </a:ext>
            </a:extLst>
          </p:cNvPr>
          <p:cNvSpPr/>
          <p:nvPr/>
        </p:nvSpPr>
        <p:spPr>
          <a:xfrm>
            <a:off x="9802622" y="4557457"/>
            <a:ext cx="104400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MACHINE WIDTH</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69 in</a:t>
            </a:r>
            <a:r>
              <a:rPr lang="en-AU" sz="1600" b="1">
                <a:solidFill>
                  <a:schemeClr val="bg1"/>
                </a:solidFill>
                <a:latin typeface="Arial Narrow" panose="020B0606020202030204" pitchFamily="34" charset="0"/>
                <a:ea typeface="ＭＳ Ｐゴシック" panose="020B0600070205080204" pitchFamily="34" charset="-128"/>
              </a:rPr>
              <a:t> </a:t>
            </a:r>
            <a:r>
              <a:rPr lang="en-GB" sz="1200">
                <a:solidFill>
                  <a:schemeClr val="bg1"/>
                </a:solidFill>
                <a:latin typeface="Arial Narrow" panose="020B0606020202030204" pitchFamily="34" charset="0"/>
                <a:ea typeface="ＭＳ Ｐゴシック" panose="020B0600070205080204" pitchFamily="34" charset="-128"/>
              </a:rPr>
              <a:t>(1.75 m)</a:t>
            </a:r>
            <a:endParaRPr lang="en-US" sz="1200">
              <a:solidFill>
                <a:schemeClr val="bg1"/>
              </a:solidFill>
            </a:endParaRPr>
          </a:p>
        </p:txBody>
      </p:sp>
      <p:grpSp>
        <p:nvGrpSpPr>
          <p:cNvPr id="71" name="Group 70">
            <a:extLst>
              <a:ext uri="{FF2B5EF4-FFF2-40B4-BE49-F238E27FC236}">
                <a16:creationId xmlns:a16="http://schemas.microsoft.com/office/drawing/2014/main" id="{EBCB826C-008D-CE29-DF19-B8ED62281D18}"/>
              </a:ext>
            </a:extLst>
          </p:cNvPr>
          <p:cNvGrpSpPr/>
          <p:nvPr/>
        </p:nvGrpSpPr>
        <p:grpSpPr>
          <a:xfrm>
            <a:off x="9802621" y="4390663"/>
            <a:ext cx="284576" cy="162000"/>
            <a:chOff x="9535283" y="2168131"/>
            <a:chExt cx="284576" cy="162000"/>
          </a:xfrm>
        </p:grpSpPr>
        <p:cxnSp>
          <p:nvCxnSpPr>
            <p:cNvPr id="72" name="Straight Arrow Connector 71">
              <a:extLst>
                <a:ext uri="{FF2B5EF4-FFF2-40B4-BE49-F238E27FC236}">
                  <a16:creationId xmlns:a16="http://schemas.microsoft.com/office/drawing/2014/main" id="{CAA4B50E-46B2-1910-05E7-B7FC4329A3A8}"/>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3D088D-C16B-0604-1081-6E87FB300C5E}"/>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AE75318-8187-1E3E-72A8-00ABE35BEAA2}"/>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ED82682-1A6B-7841-F892-9D0A8E418BDE}"/>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83F1E194-03D1-7321-0F84-7E5F4EBCA901}"/>
              </a:ext>
            </a:extLst>
          </p:cNvPr>
          <p:cNvGrpSpPr/>
          <p:nvPr/>
        </p:nvGrpSpPr>
        <p:grpSpPr>
          <a:xfrm>
            <a:off x="9390110" y="2716704"/>
            <a:ext cx="284576" cy="162000"/>
            <a:chOff x="9535283" y="2168131"/>
            <a:chExt cx="284576" cy="162000"/>
          </a:xfrm>
        </p:grpSpPr>
        <p:cxnSp>
          <p:nvCxnSpPr>
            <p:cNvPr id="77" name="Straight Arrow Connector 76">
              <a:extLst>
                <a:ext uri="{FF2B5EF4-FFF2-40B4-BE49-F238E27FC236}">
                  <a16:creationId xmlns:a16="http://schemas.microsoft.com/office/drawing/2014/main" id="{69D26911-ACED-AD4C-8B49-66C8D332BEA1}"/>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110AB96-2FD4-A3A5-B642-19A92D64E627}"/>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BBC85E9-E452-56C9-4E7A-7B64A5602179}"/>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24936F-9B32-5832-03DD-360056E0FFF9}"/>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55FE12E4-F75E-3CBB-9C7C-9CBD176620FD}"/>
              </a:ext>
            </a:extLst>
          </p:cNvPr>
          <p:cNvGrpSpPr/>
          <p:nvPr/>
        </p:nvGrpSpPr>
        <p:grpSpPr>
          <a:xfrm>
            <a:off x="9802621" y="2716704"/>
            <a:ext cx="284576" cy="162000"/>
            <a:chOff x="9535283" y="2168131"/>
            <a:chExt cx="284576" cy="162000"/>
          </a:xfrm>
        </p:grpSpPr>
        <p:cxnSp>
          <p:nvCxnSpPr>
            <p:cNvPr id="82" name="Straight Arrow Connector 81">
              <a:extLst>
                <a:ext uri="{FF2B5EF4-FFF2-40B4-BE49-F238E27FC236}">
                  <a16:creationId xmlns:a16="http://schemas.microsoft.com/office/drawing/2014/main" id="{284542AE-2994-B94B-5C84-CFA26EDB990D}"/>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32507D4-8DED-732C-9A44-F69E76FFFAF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F98EC1-57D6-E3EB-8DDB-99AADE9A790F}"/>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A7D465-1C0D-7B9A-29E0-6F7C12F20D6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Rounded Rectangle 85">
            <a:extLst>
              <a:ext uri="{FF2B5EF4-FFF2-40B4-BE49-F238E27FC236}">
                <a16:creationId xmlns:a16="http://schemas.microsoft.com/office/drawing/2014/main" id="{3CC614BF-157A-72E8-84AC-223BA62C7E00}"/>
              </a:ext>
            </a:extLst>
          </p:cNvPr>
          <p:cNvSpPr/>
          <p:nvPr/>
        </p:nvSpPr>
        <p:spPr>
          <a:xfrm>
            <a:off x="10033537" y="3493475"/>
            <a:ext cx="1651858" cy="39438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400" b="1">
                <a:solidFill>
                  <a:schemeClr val="bg1"/>
                </a:solidFill>
                <a:latin typeface="Arial Narrow" panose="020B0606020202030204" pitchFamily="34" charset="0"/>
                <a:ea typeface="ＭＳ Ｐゴシック" panose="020B0600070205080204" pitchFamily="34" charset="-128"/>
              </a:rPr>
              <a:t>ROUGH TERRAIN</a:t>
            </a:r>
          </a:p>
          <a:p>
            <a:pPr>
              <a:lnSpc>
                <a:spcPts val="1000"/>
              </a:lnSpc>
            </a:pPr>
            <a:r>
              <a:rPr lang="en-GB" sz="800">
                <a:solidFill>
                  <a:schemeClr val="bg1"/>
                </a:solidFill>
                <a:latin typeface="Arial Narrow" panose="020B0606020202030204" pitchFamily="34" charset="0"/>
                <a:ea typeface="ＭＳ Ｐゴシック" panose="020B0600070205080204" pitchFamily="34" charset="-128"/>
              </a:rPr>
              <a:t>ALL TERRAIN MODEL</a:t>
            </a:r>
          </a:p>
        </p:txBody>
      </p:sp>
      <p:grpSp>
        <p:nvGrpSpPr>
          <p:cNvPr id="87" name="Group 86">
            <a:extLst>
              <a:ext uri="{FF2B5EF4-FFF2-40B4-BE49-F238E27FC236}">
                <a16:creationId xmlns:a16="http://schemas.microsoft.com/office/drawing/2014/main" id="{BBA4D980-6EF6-1FC0-A316-128AFD736EC8}"/>
              </a:ext>
            </a:extLst>
          </p:cNvPr>
          <p:cNvGrpSpPr/>
          <p:nvPr/>
        </p:nvGrpSpPr>
        <p:grpSpPr>
          <a:xfrm flipV="1">
            <a:off x="8640222" y="3872815"/>
            <a:ext cx="396000" cy="170879"/>
            <a:chOff x="9521533" y="2168131"/>
            <a:chExt cx="396000" cy="170879"/>
          </a:xfrm>
        </p:grpSpPr>
        <p:cxnSp>
          <p:nvCxnSpPr>
            <p:cNvPr id="88" name="Straight Arrow Connector 87">
              <a:extLst>
                <a:ext uri="{FF2B5EF4-FFF2-40B4-BE49-F238E27FC236}">
                  <a16:creationId xmlns:a16="http://schemas.microsoft.com/office/drawing/2014/main" id="{7BF03B3F-F7FB-B139-0AF3-34A329345FA8}"/>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863DFA7-B58B-CF8F-FF4A-C1DAE3EF1E01}"/>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F885A8D-05E0-63D1-F4F6-0C995F797D0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A40D039-88D7-D7FC-345B-9812CD502C71}"/>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2" name="Rounded Rectangle 91">
            <a:extLst>
              <a:ext uri="{FF2B5EF4-FFF2-40B4-BE49-F238E27FC236}">
                <a16:creationId xmlns:a16="http://schemas.microsoft.com/office/drawing/2014/main" id="{AB9ECE18-908B-80B5-A435-5B04732FC422}"/>
              </a:ext>
            </a:extLst>
          </p:cNvPr>
          <p:cNvSpPr/>
          <p:nvPr/>
        </p:nvSpPr>
        <p:spPr>
          <a:xfrm>
            <a:off x="8632208" y="3493475"/>
            <a:ext cx="1278786"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a:solidFill>
                  <a:schemeClr val="bg1"/>
                </a:solidFill>
                <a:latin typeface="Arial Narrow" panose="020B0606020202030204" pitchFamily="34" charset="0"/>
                <a:ea typeface="ＭＳ Ｐゴシック" panose="020B0600070205080204" pitchFamily="34" charset="-128"/>
              </a:rPr>
              <a:t>Genie</a:t>
            </a:r>
            <a:r>
              <a:rPr lang="en-GB" sz="1200" b="1" baseline="30000">
                <a:solidFill>
                  <a:schemeClr val="bg1"/>
                </a:solidFill>
                <a:latin typeface="Arial Narrow" panose="020B0606020202030204" pitchFamily="34" charset="0"/>
                <a:ea typeface="ＭＳ Ｐゴシック" panose="020B0600070205080204" pitchFamily="34" charset="-128"/>
              </a:rPr>
              <a:t>®</a:t>
            </a:r>
            <a:r>
              <a:rPr lang="en-GB" sz="1200" b="1">
                <a:solidFill>
                  <a:schemeClr val="bg1"/>
                </a:solidFill>
                <a:latin typeface="Arial Narrow" panose="020B0606020202030204" pitchFamily="34" charset="0"/>
                <a:ea typeface="ＭＳ Ｐゴシック" panose="020B0600070205080204" pitchFamily="34" charset="-128"/>
              </a:rPr>
              <a:t> Scissor Lift</a:t>
            </a:r>
          </a:p>
        </p:txBody>
      </p:sp>
      <p:grpSp>
        <p:nvGrpSpPr>
          <p:cNvPr id="93" name="Group 92">
            <a:extLst>
              <a:ext uri="{FF2B5EF4-FFF2-40B4-BE49-F238E27FC236}">
                <a16:creationId xmlns:a16="http://schemas.microsoft.com/office/drawing/2014/main" id="{DB99A339-5531-DFA7-03BD-2955DE1D6E4E}"/>
              </a:ext>
            </a:extLst>
          </p:cNvPr>
          <p:cNvGrpSpPr/>
          <p:nvPr/>
        </p:nvGrpSpPr>
        <p:grpSpPr>
          <a:xfrm flipV="1">
            <a:off x="10304017" y="3872815"/>
            <a:ext cx="396000" cy="170879"/>
            <a:chOff x="9521533" y="2168131"/>
            <a:chExt cx="396000" cy="170879"/>
          </a:xfrm>
        </p:grpSpPr>
        <p:cxnSp>
          <p:nvCxnSpPr>
            <p:cNvPr id="94" name="Straight Arrow Connector 93">
              <a:extLst>
                <a:ext uri="{FF2B5EF4-FFF2-40B4-BE49-F238E27FC236}">
                  <a16:creationId xmlns:a16="http://schemas.microsoft.com/office/drawing/2014/main" id="{C48B5E65-A629-E65F-EB93-DCDC0B7432F3}"/>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C518EAA-F15D-D039-1B32-E425C263A075}"/>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2DB03E3-5A76-0140-6F41-FA5E6436A0BA}"/>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A914D17-2E38-86F0-60EB-97E659364D73}"/>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353927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7958748" cy="640080"/>
          </a:xfrm>
        </p:spPr>
        <p:txBody>
          <a:bodyPr anchor="t">
            <a:normAutofit/>
          </a:bodyPr>
          <a:lstStyle/>
          <a:p>
            <a:r>
              <a:rPr lang="en-US"/>
              <a:t>Articulating Boom Lifts</a:t>
            </a:r>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5320706" cy="2060805"/>
          </a:xfrm>
        </p:spPr>
        <p:txBody>
          <a:bodyPr/>
          <a:lstStyle/>
          <a:p>
            <a:pPr>
              <a:spcBef>
                <a:spcPts val="600"/>
              </a:spcBef>
              <a:spcAft>
                <a:spcPts val="300"/>
              </a:spcAft>
            </a:pPr>
            <a:r>
              <a:rPr lang="en-US" b="1"/>
              <a:t>Applications: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Electric – industrial or warehouse use</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Rough Terrain Diesel – rugged construction sites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Rough Terrain Hybrid – indoor &amp; outdoor versatility</a:t>
            </a:r>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7958749" cy="452454"/>
          </a:xfrm>
        </p:spPr>
        <p:txBody>
          <a:bodyPr/>
          <a:lstStyle/>
          <a:p>
            <a:r>
              <a:rPr lang="en-US"/>
              <a:t>Up, out and over reach for hard-to-access jobs</a:t>
            </a:r>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456704"/>
            <a:ext cx="2364624" cy="2628000"/>
          </a:xfrm>
          <a:prstGeom prst="roundRect">
            <a:avLst>
              <a:gd name="adj" fmla="val 1857"/>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157026"/>
            <a:ext cx="2365236" cy="1577613"/>
          </a:xfrm>
          <a:prstGeom prst="roundRect">
            <a:avLst>
              <a:gd name="adj" fmla="val 3102"/>
            </a:avLst>
          </a:prstGeom>
        </p:spPr>
      </p:pic>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445674" y="3727730"/>
            <a:ext cx="5138311"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
        <p:nvSpPr>
          <p:cNvPr id="3" name="Rounded Rectangle 2">
            <a:extLst>
              <a:ext uri="{FF2B5EF4-FFF2-40B4-BE49-F238E27FC236}">
                <a16:creationId xmlns:a16="http://schemas.microsoft.com/office/drawing/2014/main" id="{9B2355CE-0066-3D22-E43B-3588C92AFFF3}"/>
              </a:ext>
            </a:extLst>
          </p:cNvPr>
          <p:cNvSpPr/>
          <p:nvPr/>
        </p:nvSpPr>
        <p:spPr>
          <a:xfrm>
            <a:off x="445674" y="3657600"/>
            <a:ext cx="5225552"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CD483359-CE85-8AB6-CF5D-3385019FF697}"/>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p>
          <a:p>
            <a:pPr>
              <a:spcBef>
                <a:spcPct val="650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The first letter is the type of aerial platform, the first number is the floor height in feet (ft), and the second number is the reach in feet (ft). </a:t>
            </a:r>
          </a:p>
          <a:p>
            <a:pPr>
              <a:spcBef>
                <a:spcPts val="600"/>
              </a:spcBef>
              <a:buClr>
                <a:schemeClr val="bg2"/>
              </a:buClr>
              <a:buSzPct val="100000"/>
              <a:tabLst>
                <a:tab pos="114300" algn="l"/>
              </a:tabLst>
            </a:pPr>
            <a:r>
              <a:rPr lang="en-GB" sz="1200" b="1">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8800"/>
              </a:spcBef>
              <a:buClr>
                <a:schemeClr val="bg2"/>
              </a:buClr>
              <a:buSzPct val="100000"/>
              <a:tabLst>
                <a:tab pos="114300" algn="l"/>
              </a:tabLst>
            </a:pPr>
            <a:r>
              <a:rPr lang="en-GB" sz="1200">
                <a:solidFill>
                  <a:schemeClr val="accent3">
                    <a:lumMod val="50000"/>
                  </a:schemeClr>
                </a:solidFill>
                <a:latin typeface="Arial Narrow" panose="020B0606020202030204" pitchFamily="34" charset="0"/>
                <a:ea typeface="ＭＳ Ｐゴシック" panose="020B0600070205080204" pitchFamily="34" charset="-128"/>
              </a:rPr>
              <a:t>Also referred to as: Z-arms, Z's, articulated booms, tilt booms, cherry picker, aerial work platforms.</a:t>
            </a:r>
          </a:p>
        </p:txBody>
      </p:sp>
      <p:sp>
        <p:nvSpPr>
          <p:cNvPr id="6" name="TextBox 5">
            <a:extLst>
              <a:ext uri="{FF2B5EF4-FFF2-40B4-BE49-F238E27FC236}">
                <a16:creationId xmlns:a16="http://schemas.microsoft.com/office/drawing/2014/main" id="{157E56B3-2610-8492-439C-D831BC056636}"/>
              </a:ext>
            </a:extLst>
          </p:cNvPr>
          <p:cNvSpPr txBox="1"/>
          <p:nvPr/>
        </p:nvSpPr>
        <p:spPr>
          <a:xfrm>
            <a:off x="8530351" y="2081701"/>
            <a:ext cx="261815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Z</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-45 X</a:t>
            </a:r>
            <a:r>
              <a:rPr lang="en-GB" sz="2800" b="1">
                <a:solidFill>
                  <a:schemeClr val="bg2"/>
                </a:solidFill>
                <a:latin typeface="Arial Narrow" panose="020B0606020202030204" pitchFamily="34" charset="0"/>
                <a:ea typeface="ＭＳ Ｐゴシック" panose="020B0600070205080204" pitchFamily="34" charset="-128"/>
              </a:rPr>
              <a:t>C</a:t>
            </a:r>
            <a:r>
              <a:rPr lang="en-GB" sz="1600" b="1" spc="300" baseline="80000">
                <a:solidFill>
                  <a:schemeClr val="bg2"/>
                </a:solidFill>
                <a:latin typeface="Arial Narrow" panose="020B0606020202030204" pitchFamily="34" charset="0"/>
                <a:ea typeface="ＭＳ Ｐゴシック" panose="020B0600070205080204" pitchFamily="34" charset="-128"/>
              </a:rPr>
              <a:t>™</a:t>
            </a:r>
            <a:endParaRPr lang="en-US" sz="1600" spc="300" baseline="80000">
              <a:solidFill>
                <a:schemeClr val="bg2"/>
              </a:solidFill>
            </a:endParaRPr>
          </a:p>
        </p:txBody>
      </p:sp>
      <p:sp>
        <p:nvSpPr>
          <p:cNvPr id="7" name="Rounded Rectangle 6">
            <a:extLst>
              <a:ext uri="{FF2B5EF4-FFF2-40B4-BE49-F238E27FC236}">
                <a16:creationId xmlns:a16="http://schemas.microsoft.com/office/drawing/2014/main" id="{AE96B209-8702-A3FE-B2CE-A910B9D55592}"/>
              </a:ext>
            </a:extLst>
          </p:cNvPr>
          <p:cNvSpPr/>
          <p:nvPr/>
        </p:nvSpPr>
        <p:spPr>
          <a:xfrm>
            <a:off x="8644585" y="2681631"/>
            <a:ext cx="903295"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45 ft</a:t>
            </a:r>
            <a:endParaRPr lang="en-US" sz="1200">
              <a:solidFill>
                <a:schemeClr val="bg1"/>
              </a:solidFill>
            </a:endParaRPr>
          </a:p>
        </p:txBody>
      </p:sp>
      <p:grpSp>
        <p:nvGrpSpPr>
          <p:cNvPr id="15" name="Group 14">
            <a:extLst>
              <a:ext uri="{FF2B5EF4-FFF2-40B4-BE49-F238E27FC236}">
                <a16:creationId xmlns:a16="http://schemas.microsoft.com/office/drawing/2014/main" id="{71F53778-334B-414B-5A95-E2D26B5A951A}"/>
              </a:ext>
            </a:extLst>
          </p:cNvPr>
          <p:cNvGrpSpPr/>
          <p:nvPr/>
        </p:nvGrpSpPr>
        <p:grpSpPr>
          <a:xfrm flipV="1">
            <a:off x="8645331" y="1991822"/>
            <a:ext cx="130627" cy="170879"/>
            <a:chOff x="9521533" y="2168131"/>
            <a:chExt cx="130627" cy="170879"/>
          </a:xfrm>
        </p:grpSpPr>
        <p:cxnSp>
          <p:nvCxnSpPr>
            <p:cNvPr id="16" name="Straight Arrow Connector 15">
              <a:extLst>
                <a:ext uri="{FF2B5EF4-FFF2-40B4-BE49-F238E27FC236}">
                  <a16:creationId xmlns:a16="http://schemas.microsoft.com/office/drawing/2014/main" id="{38735CFE-EFA7-344F-485A-C207FE3C88A2}"/>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EC4204-3698-8680-8BCF-971329B73D04}"/>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F6B303C-0156-2FAA-BFD4-4BE0BA326AE6}"/>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8BFBA6-3F85-6DB8-1B95-41CBF4F051FD}"/>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Rounded Rectangle 21">
            <a:extLst>
              <a:ext uri="{FF2B5EF4-FFF2-40B4-BE49-F238E27FC236}">
                <a16:creationId xmlns:a16="http://schemas.microsoft.com/office/drawing/2014/main" id="{DCD5BD00-E60C-B15A-9743-CD018C4F2394}"/>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a:solidFill>
                  <a:schemeClr val="bg1"/>
                </a:solidFill>
                <a:latin typeface="Arial Narrow" panose="020B0606020202030204" pitchFamily="34" charset="0"/>
                <a:ea typeface="ＭＳ Ｐゴシック" panose="020B0600070205080204" pitchFamily="34" charset="-128"/>
              </a:rPr>
              <a:t>Genie</a:t>
            </a:r>
            <a:r>
              <a:rPr lang="en-GB" sz="1200" b="1" baseline="30000">
                <a:solidFill>
                  <a:schemeClr val="bg1"/>
                </a:solidFill>
                <a:latin typeface="Arial Narrow" panose="020B0606020202030204" pitchFamily="34" charset="0"/>
                <a:ea typeface="ＭＳ Ｐゴシック" panose="020B0600070205080204" pitchFamily="34" charset="-128"/>
              </a:rPr>
              <a:t>®</a:t>
            </a:r>
            <a:r>
              <a:rPr lang="en-GB" sz="1200" b="1">
                <a:solidFill>
                  <a:schemeClr val="bg1"/>
                </a:solidFill>
                <a:latin typeface="Arial Narrow" panose="020B0606020202030204" pitchFamily="34" charset="0"/>
                <a:ea typeface="ＭＳ Ｐゴシック" panose="020B0600070205080204" pitchFamily="34" charset="-128"/>
              </a:rPr>
              <a:t> Articulated Boom Lift</a:t>
            </a:r>
          </a:p>
        </p:txBody>
      </p:sp>
      <p:sp>
        <p:nvSpPr>
          <p:cNvPr id="24" name="Rounded Rectangle 23">
            <a:extLst>
              <a:ext uri="{FF2B5EF4-FFF2-40B4-BE49-F238E27FC236}">
                <a16:creationId xmlns:a16="http://schemas.microsoft.com/office/drawing/2014/main" id="{7D3E2987-A680-8E20-9FF1-1B9A4D9D129A}"/>
              </a:ext>
            </a:extLst>
          </p:cNvPr>
          <p:cNvSpPr/>
          <p:nvPr/>
        </p:nvSpPr>
        <p:spPr>
          <a:xfrm>
            <a:off x="8644586" y="3682885"/>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60 ft</a:t>
            </a:r>
            <a:endParaRPr lang="en-US" sz="1200">
              <a:solidFill>
                <a:schemeClr val="bg1"/>
              </a:solidFill>
            </a:endParaRPr>
          </a:p>
        </p:txBody>
      </p:sp>
      <p:sp>
        <p:nvSpPr>
          <p:cNvPr id="30" name="Rounded Rectangle 29">
            <a:extLst>
              <a:ext uri="{FF2B5EF4-FFF2-40B4-BE49-F238E27FC236}">
                <a16:creationId xmlns:a16="http://schemas.microsoft.com/office/drawing/2014/main" id="{921411B2-02E3-640F-8DA6-829178706DE8}"/>
              </a:ext>
            </a:extLst>
          </p:cNvPr>
          <p:cNvSpPr/>
          <p:nvPr/>
        </p:nvSpPr>
        <p:spPr>
          <a:xfrm>
            <a:off x="9642036" y="4692718"/>
            <a:ext cx="535016"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REACH</a:t>
            </a:r>
          </a:p>
          <a:p>
            <a:pPr>
              <a:lnSpc>
                <a:spcPts val="1700"/>
              </a:lnSpc>
            </a:pPr>
            <a:r>
              <a:rPr lang="en-AU" sz="1600" b="1">
                <a:solidFill>
                  <a:schemeClr val="bg1"/>
                </a:solidFill>
                <a:latin typeface="Arial Narrow" panose="020B0606020202030204" pitchFamily="34" charset="0"/>
                <a:ea typeface="ＭＳ Ｐゴシック" panose="020B0600070205080204" pitchFamily="34" charset="-128"/>
              </a:rPr>
              <a:t>40 ft</a:t>
            </a:r>
            <a:endParaRPr lang="en-US" sz="1200">
              <a:solidFill>
                <a:schemeClr val="bg1"/>
              </a:solidFill>
            </a:endParaRPr>
          </a:p>
        </p:txBody>
      </p:sp>
      <p:grpSp>
        <p:nvGrpSpPr>
          <p:cNvPr id="36" name="Group 35">
            <a:extLst>
              <a:ext uri="{FF2B5EF4-FFF2-40B4-BE49-F238E27FC236}">
                <a16:creationId xmlns:a16="http://schemas.microsoft.com/office/drawing/2014/main" id="{8B666184-BE22-B8DC-0BD2-1C24DB2825C9}"/>
              </a:ext>
            </a:extLst>
          </p:cNvPr>
          <p:cNvGrpSpPr/>
          <p:nvPr/>
        </p:nvGrpSpPr>
        <p:grpSpPr>
          <a:xfrm>
            <a:off x="9081855" y="2516546"/>
            <a:ext cx="284576" cy="162000"/>
            <a:chOff x="9535283" y="2168131"/>
            <a:chExt cx="284576" cy="162000"/>
          </a:xfrm>
        </p:grpSpPr>
        <p:cxnSp>
          <p:nvCxnSpPr>
            <p:cNvPr id="37" name="Straight Arrow Connector 36">
              <a:extLst>
                <a:ext uri="{FF2B5EF4-FFF2-40B4-BE49-F238E27FC236}">
                  <a16:creationId xmlns:a16="http://schemas.microsoft.com/office/drawing/2014/main" id="{916584C4-67C2-6CBA-AB84-D72D4966B5F9}"/>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E8D3B2D-F700-678A-8A78-F93A8FF626F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4FE2925-16B9-7157-95EE-751572BB33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EE530C6-10EA-2CCA-A39C-2475F3519C10}"/>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6" name="Rounded Rectangle 45">
            <a:extLst>
              <a:ext uri="{FF2B5EF4-FFF2-40B4-BE49-F238E27FC236}">
                <a16:creationId xmlns:a16="http://schemas.microsoft.com/office/drawing/2014/main" id="{C4F8ADF3-30EF-315D-14C4-FB3218CDC8A4}"/>
              </a:ext>
            </a:extLst>
          </p:cNvPr>
          <p:cNvSpPr/>
          <p:nvPr/>
        </p:nvSpPr>
        <p:spPr>
          <a:xfrm>
            <a:off x="9622021" y="2689910"/>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400" b="1" err="1">
                <a:solidFill>
                  <a:schemeClr val="bg1"/>
                </a:solidFill>
                <a:latin typeface="Arial Narrow" panose="020B0606020202030204" pitchFamily="34" charset="0"/>
                <a:ea typeface="ＭＳ Ｐゴシック" panose="020B0600070205080204" pitchFamily="34" charset="-128"/>
              </a:rPr>
              <a:t>Xtra</a:t>
            </a:r>
            <a:r>
              <a:rPr lang="en-AU" sz="1400" b="1">
                <a:solidFill>
                  <a:schemeClr val="bg1"/>
                </a:solidFill>
                <a:latin typeface="Arial Narrow" panose="020B0606020202030204" pitchFamily="34" charset="0"/>
                <a:ea typeface="ＭＳ Ｐゴシック" panose="020B0600070205080204" pitchFamily="34" charset="-128"/>
              </a:rPr>
              <a:t> Capacity</a:t>
            </a:r>
            <a:r>
              <a:rPr lang="en-AU" sz="1400" b="1" baseline="30000">
                <a:solidFill>
                  <a:schemeClr val="bg1"/>
                </a:solidFill>
                <a:latin typeface="Arial Narrow" panose="020B0606020202030204" pitchFamily="34" charset="0"/>
                <a:ea typeface="ＭＳ Ｐゴシック" panose="020B0600070205080204" pitchFamily="34" charset="-128"/>
              </a:rPr>
              <a:t>™</a:t>
            </a:r>
          </a:p>
        </p:txBody>
      </p:sp>
      <p:sp>
        <p:nvSpPr>
          <p:cNvPr id="105" name="TextBox 104">
            <a:extLst>
              <a:ext uri="{FF2B5EF4-FFF2-40B4-BE49-F238E27FC236}">
                <a16:creationId xmlns:a16="http://schemas.microsoft.com/office/drawing/2014/main" id="{EB5F3C88-BEEF-3E4A-D901-5B83FA29D0BC}"/>
              </a:ext>
            </a:extLst>
          </p:cNvPr>
          <p:cNvSpPr txBox="1"/>
          <p:nvPr/>
        </p:nvSpPr>
        <p:spPr>
          <a:xfrm>
            <a:off x="8530351" y="3104844"/>
            <a:ext cx="165540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Z</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-60 FE</a:t>
            </a:r>
            <a:endParaRPr lang="en-US" sz="1600" spc="300" baseline="80000">
              <a:solidFill>
                <a:schemeClr val="bg2"/>
              </a:solidFill>
            </a:endParaRPr>
          </a:p>
        </p:txBody>
      </p:sp>
      <p:sp>
        <p:nvSpPr>
          <p:cNvPr id="125" name="Rounded Rectangle 124">
            <a:extLst>
              <a:ext uri="{FF2B5EF4-FFF2-40B4-BE49-F238E27FC236}">
                <a16:creationId xmlns:a16="http://schemas.microsoft.com/office/drawing/2014/main" id="{491A869D-AC82-A61C-0798-86EF8D79AF37}"/>
              </a:ext>
            </a:extLst>
          </p:cNvPr>
          <p:cNvSpPr/>
          <p:nvPr/>
        </p:nvSpPr>
        <p:spPr>
          <a:xfrm>
            <a:off x="8644586" y="4693539"/>
            <a:ext cx="9017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60 ft</a:t>
            </a:r>
            <a:endParaRPr lang="en-US" sz="1200">
              <a:solidFill>
                <a:schemeClr val="bg1"/>
              </a:solidFill>
            </a:endParaRPr>
          </a:p>
        </p:txBody>
      </p:sp>
      <p:sp>
        <p:nvSpPr>
          <p:cNvPr id="131" name="TextBox 130">
            <a:extLst>
              <a:ext uri="{FF2B5EF4-FFF2-40B4-BE49-F238E27FC236}">
                <a16:creationId xmlns:a16="http://schemas.microsoft.com/office/drawing/2014/main" id="{9882E874-B845-DFAF-E4FC-E3FD5A95B040}"/>
              </a:ext>
            </a:extLst>
          </p:cNvPr>
          <p:cNvSpPr txBox="1"/>
          <p:nvPr/>
        </p:nvSpPr>
        <p:spPr>
          <a:xfrm>
            <a:off x="8530351" y="4115498"/>
            <a:ext cx="2472110"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Z</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-60/40 TraX</a:t>
            </a:r>
            <a:endParaRPr lang="en-US" sz="1600" spc="300" baseline="80000">
              <a:solidFill>
                <a:schemeClr val="bg2"/>
              </a:solidFill>
            </a:endParaRPr>
          </a:p>
        </p:txBody>
      </p:sp>
      <p:sp>
        <p:nvSpPr>
          <p:cNvPr id="139" name="Rounded Rectangle 138">
            <a:extLst>
              <a:ext uri="{FF2B5EF4-FFF2-40B4-BE49-F238E27FC236}">
                <a16:creationId xmlns:a16="http://schemas.microsoft.com/office/drawing/2014/main" id="{87DD8D2A-3CB0-9A32-9457-575F67C9E290}"/>
              </a:ext>
            </a:extLst>
          </p:cNvPr>
          <p:cNvSpPr/>
          <p:nvPr/>
        </p:nvSpPr>
        <p:spPr>
          <a:xfrm>
            <a:off x="10243548" y="4703513"/>
            <a:ext cx="120364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4 independents tracks systems</a:t>
            </a:r>
          </a:p>
        </p:txBody>
      </p:sp>
      <p:grpSp>
        <p:nvGrpSpPr>
          <p:cNvPr id="126" name="Group 125">
            <a:extLst>
              <a:ext uri="{FF2B5EF4-FFF2-40B4-BE49-F238E27FC236}">
                <a16:creationId xmlns:a16="http://schemas.microsoft.com/office/drawing/2014/main" id="{1969FA27-2573-0253-5A7D-143A93F7C5AC}"/>
              </a:ext>
            </a:extLst>
          </p:cNvPr>
          <p:cNvGrpSpPr/>
          <p:nvPr/>
        </p:nvGrpSpPr>
        <p:grpSpPr>
          <a:xfrm>
            <a:off x="9085242" y="4535952"/>
            <a:ext cx="284576" cy="162000"/>
            <a:chOff x="9535283" y="2168131"/>
            <a:chExt cx="284576" cy="162000"/>
          </a:xfrm>
        </p:grpSpPr>
        <p:cxnSp>
          <p:nvCxnSpPr>
            <p:cNvPr id="127" name="Straight Arrow Connector 126">
              <a:extLst>
                <a:ext uri="{FF2B5EF4-FFF2-40B4-BE49-F238E27FC236}">
                  <a16:creationId xmlns:a16="http://schemas.microsoft.com/office/drawing/2014/main" id="{0727A760-2256-9C38-0383-5A46B0B1BAF2}"/>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64F0490-3518-A51F-96A9-5C6C80FCA148}"/>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E83950-7729-A858-7AEA-4F993A4673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4956E862-AF84-D508-E728-706812EA3F44}"/>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C5DCD224-2ECF-9191-0AA7-4238BA926128}"/>
              </a:ext>
            </a:extLst>
          </p:cNvPr>
          <p:cNvGrpSpPr/>
          <p:nvPr/>
        </p:nvGrpSpPr>
        <p:grpSpPr>
          <a:xfrm>
            <a:off x="9600881" y="4535952"/>
            <a:ext cx="284576" cy="162000"/>
            <a:chOff x="9535283" y="2168131"/>
            <a:chExt cx="284576" cy="162000"/>
          </a:xfrm>
        </p:grpSpPr>
        <p:cxnSp>
          <p:nvCxnSpPr>
            <p:cNvPr id="141" name="Straight Arrow Connector 140">
              <a:extLst>
                <a:ext uri="{FF2B5EF4-FFF2-40B4-BE49-F238E27FC236}">
                  <a16:creationId xmlns:a16="http://schemas.microsoft.com/office/drawing/2014/main" id="{46DF02A0-F81D-E5A9-E81A-F0E0A6422D0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E161CA6-59A6-9E37-DCEA-C29EDB9CB53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6AA767D-8C9B-6185-A146-5FB1F7156C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A83E20-2108-AFAB-1158-78067DF372B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BDA4E75D-CB5E-9D89-84F8-2CD3E2EB1437}"/>
              </a:ext>
            </a:extLst>
          </p:cNvPr>
          <p:cNvGrpSpPr/>
          <p:nvPr/>
        </p:nvGrpSpPr>
        <p:grpSpPr>
          <a:xfrm>
            <a:off x="10130270" y="4535952"/>
            <a:ext cx="721896" cy="162000"/>
            <a:chOff x="9535283" y="2168131"/>
            <a:chExt cx="721896" cy="162000"/>
          </a:xfrm>
        </p:grpSpPr>
        <p:cxnSp>
          <p:nvCxnSpPr>
            <p:cNvPr id="146" name="Straight Arrow Connector 145">
              <a:extLst>
                <a:ext uri="{FF2B5EF4-FFF2-40B4-BE49-F238E27FC236}">
                  <a16:creationId xmlns:a16="http://schemas.microsoft.com/office/drawing/2014/main" id="{C5706F5B-F373-3CF3-CCE9-411D8C472C0E}"/>
                </a:ext>
              </a:extLst>
            </p:cNvPr>
            <p:cNvCxnSpPr>
              <a:cxnSpLocks/>
            </p:cNvCxnSpPr>
            <p:nvPr/>
          </p:nvCxnSpPr>
          <p:spPr>
            <a:xfrm>
              <a:off x="9897577"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FED7DB5-4659-C384-D837-10011CB1E85C}"/>
                </a:ext>
              </a:extLst>
            </p:cNvPr>
            <p:cNvCxnSpPr>
              <a:cxnSpLocks/>
            </p:cNvCxnSpPr>
            <p:nvPr/>
          </p:nvCxnSpPr>
          <p:spPr>
            <a:xfrm>
              <a:off x="9535283" y="2222131"/>
              <a:ext cx="72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58C0937-90A5-F737-4C5A-5D99E25185B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838CBAF-786B-62CD-9BE1-7183568E55E4}"/>
                </a:ext>
              </a:extLst>
            </p:cNvPr>
            <p:cNvCxnSpPr>
              <a:cxnSpLocks/>
            </p:cNvCxnSpPr>
            <p:nvPr/>
          </p:nvCxnSpPr>
          <p:spPr>
            <a:xfrm>
              <a:off x="10257179"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0" name="Rounded Rectangle 149">
            <a:extLst>
              <a:ext uri="{FF2B5EF4-FFF2-40B4-BE49-F238E27FC236}">
                <a16:creationId xmlns:a16="http://schemas.microsoft.com/office/drawing/2014/main" id="{6AB19DAB-C788-DF52-8A43-DF26398B91AC}"/>
              </a:ext>
            </a:extLst>
          </p:cNvPr>
          <p:cNvSpPr/>
          <p:nvPr/>
        </p:nvSpPr>
        <p:spPr>
          <a:xfrm>
            <a:off x="9642037" y="3692859"/>
            <a:ext cx="1042006"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Fuel Electric (Hybrid)</a:t>
            </a:r>
          </a:p>
        </p:txBody>
      </p:sp>
      <p:grpSp>
        <p:nvGrpSpPr>
          <p:cNvPr id="25" name="Group 24">
            <a:extLst>
              <a:ext uri="{FF2B5EF4-FFF2-40B4-BE49-F238E27FC236}">
                <a16:creationId xmlns:a16="http://schemas.microsoft.com/office/drawing/2014/main" id="{44399290-2D0F-5505-5250-E46A9D9557F1}"/>
              </a:ext>
            </a:extLst>
          </p:cNvPr>
          <p:cNvGrpSpPr/>
          <p:nvPr/>
        </p:nvGrpSpPr>
        <p:grpSpPr>
          <a:xfrm>
            <a:off x="9085242" y="3525298"/>
            <a:ext cx="284576" cy="162000"/>
            <a:chOff x="9535283" y="2168131"/>
            <a:chExt cx="284576" cy="162000"/>
          </a:xfrm>
        </p:grpSpPr>
        <p:cxnSp>
          <p:nvCxnSpPr>
            <p:cNvPr id="26" name="Straight Arrow Connector 25">
              <a:extLst>
                <a:ext uri="{FF2B5EF4-FFF2-40B4-BE49-F238E27FC236}">
                  <a16:creationId xmlns:a16="http://schemas.microsoft.com/office/drawing/2014/main" id="{FB14AF0A-C6B2-7768-154B-7FCF030E7E45}"/>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C5B0851-3634-3A97-DFFF-C87F3F491CA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1B72F34-8B0B-501D-2BA1-CC4EB2C35ED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3501A7-9051-4EC7-B056-FBE63477EB3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A385FC87-B724-4204-6558-10BAD08A2148}"/>
              </a:ext>
            </a:extLst>
          </p:cNvPr>
          <p:cNvGrpSpPr/>
          <p:nvPr/>
        </p:nvGrpSpPr>
        <p:grpSpPr>
          <a:xfrm>
            <a:off x="9600881" y="3525298"/>
            <a:ext cx="360000" cy="162000"/>
            <a:chOff x="9535283" y="2168131"/>
            <a:chExt cx="360000" cy="162000"/>
          </a:xfrm>
        </p:grpSpPr>
        <p:cxnSp>
          <p:nvCxnSpPr>
            <p:cNvPr id="152" name="Straight Arrow Connector 151">
              <a:extLst>
                <a:ext uri="{FF2B5EF4-FFF2-40B4-BE49-F238E27FC236}">
                  <a16:creationId xmlns:a16="http://schemas.microsoft.com/office/drawing/2014/main" id="{A8F5C6D8-AB37-3367-8684-7D4BA72DEB0D}"/>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1AD1798-971D-DDB6-9299-EDF7D102CE3C}"/>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1215208-9870-3F0C-FD21-3A5FDEDBAE3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C315B08-C5DB-6737-A541-DCA58EC02DA1}"/>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3B5B0F2-F8A8-1F34-4BFE-22364A93F3F6}"/>
              </a:ext>
            </a:extLst>
          </p:cNvPr>
          <p:cNvGrpSpPr/>
          <p:nvPr/>
        </p:nvGrpSpPr>
        <p:grpSpPr>
          <a:xfrm>
            <a:off x="9600881" y="2514645"/>
            <a:ext cx="360000" cy="162000"/>
            <a:chOff x="9535283" y="2168131"/>
            <a:chExt cx="360000" cy="162000"/>
          </a:xfrm>
        </p:grpSpPr>
        <p:cxnSp>
          <p:nvCxnSpPr>
            <p:cNvPr id="157" name="Straight Arrow Connector 156">
              <a:extLst>
                <a:ext uri="{FF2B5EF4-FFF2-40B4-BE49-F238E27FC236}">
                  <a16:creationId xmlns:a16="http://schemas.microsoft.com/office/drawing/2014/main" id="{BA2EDF16-0998-5CDA-F74E-A217C904D00E}"/>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D0BDDB7-C338-FFA1-CCEB-0E4EE6D3A6C0}"/>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2CB3848-50F9-BE93-EF2E-929A84202B5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41CC506D-D96E-DEDD-56B9-09A3F3226A78}"/>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9261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8" y="251251"/>
            <a:ext cx="8159147" cy="640080"/>
          </a:xfrm>
        </p:spPr>
        <p:txBody>
          <a:bodyPr anchor="t">
            <a:normAutofit/>
          </a:bodyPr>
          <a:lstStyle/>
          <a:p>
            <a:r>
              <a:rPr lang="en-US"/>
              <a:t>Telescopic Boom Lifts</a:t>
            </a:r>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1"/>
            <a:ext cx="4327162" cy="2077376"/>
          </a:xfrm>
        </p:spPr>
        <p:txBody>
          <a:bodyPr/>
          <a:lstStyle/>
          <a:p>
            <a:pPr>
              <a:spcBef>
                <a:spcPts val="600"/>
              </a:spcBef>
              <a:spcAft>
                <a:spcPts val="300"/>
              </a:spcAft>
            </a:pPr>
            <a:r>
              <a:rPr lang="en-US" b="1"/>
              <a:t>Applications: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Outdoor maintenance and construction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Road and bridge work</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Steel erection and exterior finishing</a:t>
            </a:r>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8159364" cy="452454"/>
          </a:xfrm>
        </p:spPr>
        <p:txBody>
          <a:bodyPr/>
          <a:lstStyle/>
          <a:p>
            <a:r>
              <a:rPr lang="en-US"/>
              <a:t>Greater horizontal outreach with precise positioning</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0962" y="3706239"/>
            <a:ext cx="4327162" cy="2009280"/>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512000"/>
          </a:xfrm>
          <a:prstGeom prst="roundRect">
            <a:avLst>
              <a:gd name="adj" fmla="val 3020"/>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oundRect">
            <a:avLst>
              <a:gd name="adj" fmla="val 4507"/>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oundRect">
            <a:avLst>
              <a:gd name="adj" fmla="val 3832"/>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oundRect">
            <a:avLst>
              <a:gd name="adj" fmla="val 3419"/>
            </a:avLst>
          </a:prstGeom>
        </p:spPr>
      </p:pic>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Rounded Rectangle 1">
            <a:extLst>
              <a:ext uri="{FF2B5EF4-FFF2-40B4-BE49-F238E27FC236}">
                <a16:creationId xmlns:a16="http://schemas.microsoft.com/office/drawing/2014/main" id="{D09402CF-299E-8B11-EAE9-C9491C9FCCD9}"/>
              </a:ext>
            </a:extLst>
          </p:cNvPr>
          <p:cNvSpPr/>
          <p:nvPr/>
        </p:nvSpPr>
        <p:spPr>
          <a:xfrm>
            <a:off x="445674" y="3657600"/>
            <a:ext cx="4262450"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1B8B7A5C-7D70-4B6F-8BBE-36A17E9BECBF}"/>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p>
          <a:p>
            <a:pPr>
              <a:spcBef>
                <a:spcPct val="65000"/>
              </a:spcBef>
              <a:buClr>
                <a:schemeClr val="bg2"/>
              </a:buClr>
              <a:buSzPct val="100000"/>
              <a:tabLst>
                <a:tab pos="114300" algn="l"/>
              </a:tabLst>
            </a:pPr>
            <a:r>
              <a:rPr lang="en-GB" sz="1200" spc="-10">
                <a:solidFill>
                  <a:schemeClr val="accent3">
                    <a:lumMod val="50000"/>
                  </a:schemeClr>
                </a:solidFill>
                <a:latin typeface="Arial Narrow" panose="020B0606020202030204" pitchFamily="34" charset="0"/>
                <a:ea typeface="ＭＳ Ｐゴシック" panose="020B0600070205080204" pitchFamily="34" charset="-128"/>
              </a:rPr>
              <a:t>The first letter stand for the type of platform, the first number for the floor height in feet (ft), and the unit 5 added to each full ten corresponds to the 5 ft (1.52 m) jib.</a:t>
            </a:r>
          </a:p>
          <a:p>
            <a:pPr>
              <a:spcBef>
                <a:spcPts val="600"/>
              </a:spcBef>
              <a:buClr>
                <a:schemeClr val="bg2"/>
              </a:buClr>
              <a:buSzPct val="100000"/>
              <a:tabLst>
                <a:tab pos="114300" algn="l"/>
              </a:tabLst>
            </a:pPr>
            <a:r>
              <a:rPr lang="en-GB" sz="1200" b="1">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30000"/>
              </a:spcBef>
              <a:buClr>
                <a:schemeClr val="bg2"/>
              </a:buClr>
              <a:buSzPct val="100000"/>
              <a:tabLst>
                <a:tab pos="114300" algn="l"/>
              </a:tabLst>
            </a:pPr>
            <a:r>
              <a:rPr lang="en-GB" sz="1200" spc="-10">
                <a:solidFill>
                  <a:schemeClr val="accent3">
                    <a:lumMod val="50000"/>
                  </a:schemeClr>
                </a:solidFill>
                <a:latin typeface="Arial Narrow" panose="020B0606020202030204" pitchFamily="34" charset="0"/>
                <a:ea typeface="ＭＳ Ｐゴシック" panose="020B0600070205080204" pitchFamily="34" charset="-128"/>
              </a:rPr>
              <a:t>Also known as straight booms and aerial work platforms.</a:t>
            </a:r>
          </a:p>
        </p:txBody>
      </p:sp>
      <p:sp>
        <p:nvSpPr>
          <p:cNvPr id="7" name="TextBox 6">
            <a:extLst>
              <a:ext uri="{FF2B5EF4-FFF2-40B4-BE49-F238E27FC236}">
                <a16:creationId xmlns:a16="http://schemas.microsoft.com/office/drawing/2014/main" id="{869E3910-7D17-1C8A-6804-9AFF89B80719}"/>
              </a:ext>
            </a:extLst>
          </p:cNvPr>
          <p:cNvSpPr txBox="1"/>
          <p:nvPr/>
        </p:nvSpPr>
        <p:spPr>
          <a:xfrm>
            <a:off x="8530351" y="2081701"/>
            <a:ext cx="261815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-65 X</a:t>
            </a:r>
            <a:r>
              <a:rPr lang="en-GB" sz="2800" b="1">
                <a:solidFill>
                  <a:schemeClr val="bg2"/>
                </a:solidFill>
                <a:latin typeface="Arial Narrow" panose="020B0606020202030204" pitchFamily="34" charset="0"/>
                <a:ea typeface="ＭＳ Ｐゴシック" panose="020B0600070205080204" pitchFamily="34" charset="-128"/>
              </a:rPr>
              <a:t>C</a:t>
            </a:r>
            <a:r>
              <a:rPr lang="en-GB" sz="1600" b="1" spc="300" baseline="80000">
                <a:solidFill>
                  <a:schemeClr val="bg2"/>
                </a:solidFill>
                <a:latin typeface="Arial Narrow" panose="020B0606020202030204" pitchFamily="34" charset="0"/>
                <a:ea typeface="ＭＳ Ｐゴシック" panose="020B0600070205080204" pitchFamily="34" charset="-128"/>
              </a:rPr>
              <a:t>™</a:t>
            </a:r>
            <a:endParaRPr lang="en-US" sz="1600" spc="300" baseline="80000">
              <a:solidFill>
                <a:schemeClr val="bg2"/>
              </a:solidFill>
            </a:endParaRPr>
          </a:p>
        </p:txBody>
      </p:sp>
      <p:sp>
        <p:nvSpPr>
          <p:cNvPr id="8" name="Rounded Rectangle 7">
            <a:extLst>
              <a:ext uri="{FF2B5EF4-FFF2-40B4-BE49-F238E27FC236}">
                <a16:creationId xmlns:a16="http://schemas.microsoft.com/office/drawing/2014/main" id="{BBD2CA59-CA35-7FAD-53F2-27951FEDDEB1}"/>
              </a:ext>
            </a:extLst>
          </p:cNvPr>
          <p:cNvSpPr/>
          <p:nvPr/>
        </p:nvSpPr>
        <p:spPr>
          <a:xfrm>
            <a:off x="8644585" y="2681631"/>
            <a:ext cx="108380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a:solidFill>
                  <a:schemeClr val="bg1"/>
                </a:solidFill>
                <a:latin typeface="Arial Narrow" panose="020B0606020202030204" pitchFamily="34" charset="0"/>
                <a:ea typeface="ＭＳ Ｐゴシック" panose="020B0600070205080204" pitchFamily="34" charset="-128"/>
              </a:rPr>
              <a:t>FLOOR HEIGHT </a:t>
            </a:r>
          </a:p>
          <a:p>
            <a:pPr>
              <a:lnSpc>
                <a:spcPts val="1700"/>
              </a:lnSpc>
            </a:pPr>
            <a:r>
              <a:rPr lang="en-GB" sz="1600" b="1">
                <a:solidFill>
                  <a:schemeClr val="bg1"/>
                </a:solidFill>
                <a:latin typeface="Arial Narrow" panose="020B0606020202030204" pitchFamily="34" charset="0"/>
                <a:ea typeface="ＭＳ Ｐゴシック" panose="020B0600070205080204" pitchFamily="34" charset="-128"/>
              </a:rPr>
              <a:t>65 ft</a:t>
            </a:r>
            <a:endParaRPr lang="en-US" sz="1200">
              <a:solidFill>
                <a:schemeClr val="bg1"/>
              </a:solidFill>
            </a:endParaRPr>
          </a:p>
        </p:txBody>
      </p:sp>
      <p:grpSp>
        <p:nvGrpSpPr>
          <p:cNvPr id="9" name="Group 8">
            <a:extLst>
              <a:ext uri="{FF2B5EF4-FFF2-40B4-BE49-F238E27FC236}">
                <a16:creationId xmlns:a16="http://schemas.microsoft.com/office/drawing/2014/main" id="{112AA514-DD5F-1F7A-308C-85728BED37FE}"/>
              </a:ext>
            </a:extLst>
          </p:cNvPr>
          <p:cNvGrpSpPr/>
          <p:nvPr/>
        </p:nvGrpSpPr>
        <p:grpSpPr>
          <a:xfrm flipV="1">
            <a:off x="8645331" y="1991822"/>
            <a:ext cx="130627" cy="170879"/>
            <a:chOff x="9521533" y="2168131"/>
            <a:chExt cx="130627" cy="170879"/>
          </a:xfrm>
        </p:grpSpPr>
        <p:cxnSp>
          <p:nvCxnSpPr>
            <p:cNvPr id="10" name="Straight Arrow Connector 9">
              <a:extLst>
                <a:ext uri="{FF2B5EF4-FFF2-40B4-BE49-F238E27FC236}">
                  <a16:creationId xmlns:a16="http://schemas.microsoft.com/office/drawing/2014/main" id="{BB3DABB5-EF3C-8F14-A66A-2A2A4BAA9194}"/>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CB48D7B-CF4C-204B-34BD-8DA85E9925FC}"/>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794737-4923-BC19-6CEB-F67472B19E9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BAE4A44-1153-329F-31A8-9793BDDB74B3}"/>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Rounded Rectangle 16">
            <a:extLst>
              <a:ext uri="{FF2B5EF4-FFF2-40B4-BE49-F238E27FC236}">
                <a16:creationId xmlns:a16="http://schemas.microsoft.com/office/drawing/2014/main" id="{BE23928B-A5F4-2671-039A-080BAF96DC99}"/>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a:solidFill>
                  <a:schemeClr val="bg1"/>
                </a:solidFill>
                <a:latin typeface="Arial Narrow" panose="020B0606020202030204" pitchFamily="34" charset="0"/>
                <a:ea typeface="ＭＳ Ｐゴシック" panose="020B0600070205080204" pitchFamily="34" charset="-128"/>
              </a:rPr>
              <a:t>Genie</a:t>
            </a:r>
            <a:r>
              <a:rPr lang="en-GB" sz="1200" b="1" baseline="30000">
                <a:solidFill>
                  <a:schemeClr val="bg1"/>
                </a:solidFill>
                <a:latin typeface="Arial Narrow" panose="020B0606020202030204" pitchFamily="34" charset="0"/>
                <a:ea typeface="ＭＳ Ｐゴシック" panose="020B0600070205080204" pitchFamily="34" charset="-128"/>
              </a:rPr>
              <a:t>®</a:t>
            </a:r>
            <a:r>
              <a:rPr lang="en-GB" sz="1200" b="1">
                <a:solidFill>
                  <a:schemeClr val="bg1"/>
                </a:solidFill>
                <a:latin typeface="Arial Narrow" panose="020B0606020202030204" pitchFamily="34" charset="0"/>
                <a:ea typeface="ＭＳ Ｐゴシック" panose="020B0600070205080204" pitchFamily="34" charset="-128"/>
              </a:rPr>
              <a:t> Telescopic Boom Lift</a:t>
            </a:r>
          </a:p>
        </p:txBody>
      </p:sp>
      <p:grpSp>
        <p:nvGrpSpPr>
          <p:cNvPr id="22" name="Group 21">
            <a:extLst>
              <a:ext uri="{FF2B5EF4-FFF2-40B4-BE49-F238E27FC236}">
                <a16:creationId xmlns:a16="http://schemas.microsoft.com/office/drawing/2014/main" id="{8B3D185A-10B6-6A70-4B5B-E21025031951}"/>
              </a:ext>
            </a:extLst>
          </p:cNvPr>
          <p:cNvGrpSpPr/>
          <p:nvPr/>
        </p:nvGrpSpPr>
        <p:grpSpPr>
          <a:xfrm>
            <a:off x="9081855" y="2516546"/>
            <a:ext cx="284576" cy="162000"/>
            <a:chOff x="9535283" y="2168131"/>
            <a:chExt cx="284576" cy="162000"/>
          </a:xfrm>
        </p:grpSpPr>
        <p:cxnSp>
          <p:nvCxnSpPr>
            <p:cNvPr id="23" name="Straight Arrow Connector 22">
              <a:extLst>
                <a:ext uri="{FF2B5EF4-FFF2-40B4-BE49-F238E27FC236}">
                  <a16:creationId xmlns:a16="http://schemas.microsoft.com/office/drawing/2014/main" id="{6FFCAC7D-5028-1402-82DF-71000D8289A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2EDA82F-8D43-A036-C552-0E488CE7C61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369DB4-8E69-0CE2-BD02-485EE34C865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0CA0D4-0307-C663-C243-B73ADD8A03A7}"/>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9" name="Rounded Rectangle 28">
            <a:extLst>
              <a:ext uri="{FF2B5EF4-FFF2-40B4-BE49-F238E27FC236}">
                <a16:creationId xmlns:a16="http://schemas.microsoft.com/office/drawing/2014/main" id="{37AF573B-1C4C-98E8-7E48-34D2E9A15EA6}"/>
              </a:ext>
            </a:extLst>
          </p:cNvPr>
          <p:cNvSpPr/>
          <p:nvPr/>
        </p:nvSpPr>
        <p:spPr>
          <a:xfrm>
            <a:off x="10537736" y="2145239"/>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400" b="1" err="1">
                <a:solidFill>
                  <a:schemeClr val="bg1"/>
                </a:solidFill>
                <a:latin typeface="Arial Narrow" panose="020B0606020202030204" pitchFamily="34" charset="0"/>
                <a:ea typeface="ＭＳ Ｐゴシック" panose="020B0600070205080204" pitchFamily="34" charset="-128"/>
              </a:rPr>
              <a:t>Xtra</a:t>
            </a:r>
            <a:r>
              <a:rPr lang="en-AU" sz="1400" b="1">
                <a:solidFill>
                  <a:schemeClr val="bg1"/>
                </a:solidFill>
                <a:latin typeface="Arial Narrow" panose="020B0606020202030204" pitchFamily="34" charset="0"/>
                <a:ea typeface="ＭＳ Ｐゴシック" panose="020B0600070205080204" pitchFamily="34" charset="-128"/>
              </a:rPr>
              <a:t> Capacity</a:t>
            </a:r>
            <a:r>
              <a:rPr lang="en-AU" sz="1400" b="1" baseline="30000">
                <a:solidFill>
                  <a:schemeClr val="bg1"/>
                </a:solidFill>
                <a:latin typeface="Arial Narrow" panose="020B0606020202030204" pitchFamily="34" charset="0"/>
                <a:ea typeface="ＭＳ Ｐゴシック" panose="020B0600070205080204" pitchFamily="34" charset="-128"/>
              </a:rPr>
              <a:t>™</a:t>
            </a:r>
          </a:p>
        </p:txBody>
      </p:sp>
      <p:sp>
        <p:nvSpPr>
          <p:cNvPr id="30" name="TextBox 29">
            <a:extLst>
              <a:ext uri="{FF2B5EF4-FFF2-40B4-BE49-F238E27FC236}">
                <a16:creationId xmlns:a16="http://schemas.microsoft.com/office/drawing/2014/main" id="{EE34F626-05A9-8784-FF19-530A418A18A5}"/>
              </a:ext>
            </a:extLst>
          </p:cNvPr>
          <p:cNvSpPr txBox="1"/>
          <p:nvPr/>
        </p:nvSpPr>
        <p:spPr>
          <a:xfrm>
            <a:off x="8530351" y="3104844"/>
            <a:ext cx="1655401"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-60 J</a:t>
            </a:r>
            <a:endParaRPr lang="en-US" sz="1600" spc="300" baseline="80000">
              <a:solidFill>
                <a:schemeClr val="bg2"/>
              </a:solidFill>
            </a:endParaRPr>
          </a:p>
        </p:txBody>
      </p:sp>
      <p:sp>
        <p:nvSpPr>
          <p:cNvPr id="32" name="TextBox 31">
            <a:extLst>
              <a:ext uri="{FF2B5EF4-FFF2-40B4-BE49-F238E27FC236}">
                <a16:creationId xmlns:a16="http://schemas.microsoft.com/office/drawing/2014/main" id="{3992E55B-EDE9-9A78-0B6E-83A433529051}"/>
              </a:ext>
            </a:extLst>
          </p:cNvPr>
          <p:cNvSpPr txBox="1"/>
          <p:nvPr/>
        </p:nvSpPr>
        <p:spPr>
          <a:xfrm>
            <a:off x="8530351" y="4115498"/>
            <a:ext cx="2472110"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-60 FE</a:t>
            </a:r>
            <a:endParaRPr lang="en-US" sz="1600" spc="300" baseline="80000">
              <a:solidFill>
                <a:schemeClr val="bg2"/>
              </a:solidFill>
            </a:endParaRPr>
          </a:p>
        </p:txBody>
      </p:sp>
      <p:cxnSp>
        <p:nvCxnSpPr>
          <p:cNvPr id="62" name="Straight Connector 61">
            <a:extLst>
              <a:ext uri="{FF2B5EF4-FFF2-40B4-BE49-F238E27FC236}">
                <a16:creationId xmlns:a16="http://schemas.microsoft.com/office/drawing/2014/main" id="{6EAFCB72-F48D-3972-53D3-78D6BAD690DB}"/>
              </a:ext>
            </a:extLst>
          </p:cNvPr>
          <p:cNvCxnSpPr>
            <a:cxnSpLocks/>
          </p:cNvCxnSpPr>
          <p:nvPr/>
        </p:nvCxnSpPr>
        <p:spPr>
          <a:xfrm>
            <a:off x="10177736" y="2349895"/>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5" name="Rounded Rectangle 64">
            <a:extLst>
              <a:ext uri="{FF2B5EF4-FFF2-40B4-BE49-F238E27FC236}">
                <a16:creationId xmlns:a16="http://schemas.microsoft.com/office/drawing/2014/main" id="{FD057383-309D-4E22-17AB-620A13F85E7E}"/>
              </a:ext>
            </a:extLst>
          </p:cNvPr>
          <p:cNvSpPr/>
          <p:nvPr/>
        </p:nvSpPr>
        <p:spPr>
          <a:xfrm>
            <a:off x="10495044" y="4180293"/>
            <a:ext cx="1193905"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Fuel Electric (Hybrid)</a:t>
            </a:r>
          </a:p>
        </p:txBody>
      </p:sp>
      <p:sp>
        <p:nvSpPr>
          <p:cNvPr id="66" name="TextBox 65">
            <a:extLst>
              <a:ext uri="{FF2B5EF4-FFF2-40B4-BE49-F238E27FC236}">
                <a16:creationId xmlns:a16="http://schemas.microsoft.com/office/drawing/2014/main" id="{E846F912-283A-D7DD-6D8A-5E9E79368B40}"/>
              </a:ext>
            </a:extLst>
          </p:cNvPr>
          <p:cNvSpPr txBox="1"/>
          <p:nvPr/>
        </p:nvSpPr>
        <p:spPr>
          <a:xfrm>
            <a:off x="8530351" y="3586107"/>
            <a:ext cx="2146816" cy="523220"/>
          </a:xfrm>
          <a:prstGeom prst="rect">
            <a:avLst/>
          </a:prstGeom>
          <a:noFill/>
        </p:spPr>
        <p:txBody>
          <a:bodyPr wrap="square" rtlCol="0">
            <a:spAutoFit/>
          </a:bodyPr>
          <a:lstStyle/>
          <a:p>
            <a:r>
              <a:rPr lang="en-GB" sz="2800" b="1">
                <a:solidFill>
                  <a:schemeClr val="bg2"/>
                </a:solidFill>
                <a:latin typeface="Arial Narrow" panose="020B0606020202030204" pitchFamily="34" charset="0"/>
                <a:ea typeface="ＭＳ Ｐゴシック" panose="020B0600070205080204" pitchFamily="34" charset="-128"/>
              </a:rPr>
              <a:t>S</a:t>
            </a:r>
            <a:r>
              <a:rPr lang="en-GB" sz="1600" b="1" spc="300" baseline="80000">
                <a:solidFill>
                  <a:schemeClr val="bg2"/>
                </a:solidFill>
                <a:latin typeface="Arial Narrow" panose="020B0606020202030204" pitchFamily="34" charset="0"/>
                <a:ea typeface="ＭＳ Ｐゴシック" panose="020B0600070205080204" pitchFamily="34" charset="-128"/>
              </a:rPr>
              <a:t>®</a:t>
            </a:r>
            <a:r>
              <a:rPr lang="en-GB" sz="2800" b="1" spc="300">
                <a:solidFill>
                  <a:schemeClr val="bg2"/>
                </a:solidFill>
                <a:latin typeface="Arial Narrow" panose="020B0606020202030204" pitchFamily="34" charset="0"/>
                <a:ea typeface="ＭＳ Ｐゴシック" panose="020B0600070205080204" pitchFamily="34" charset="-128"/>
              </a:rPr>
              <a:t>-60 TraX</a:t>
            </a:r>
            <a:endParaRPr lang="en-US" sz="1600" spc="300" baseline="80000">
              <a:solidFill>
                <a:schemeClr val="bg2"/>
              </a:solidFill>
            </a:endParaRPr>
          </a:p>
        </p:txBody>
      </p:sp>
      <p:sp>
        <p:nvSpPr>
          <p:cNvPr id="67" name="Rounded Rectangle 66">
            <a:extLst>
              <a:ext uri="{FF2B5EF4-FFF2-40B4-BE49-F238E27FC236}">
                <a16:creationId xmlns:a16="http://schemas.microsoft.com/office/drawing/2014/main" id="{341E2BDC-421C-2979-33B3-3E3451F4B2D2}"/>
              </a:ext>
            </a:extLst>
          </p:cNvPr>
          <p:cNvSpPr/>
          <p:nvPr/>
        </p:nvSpPr>
        <p:spPr>
          <a:xfrm>
            <a:off x="10496485" y="3628064"/>
            <a:ext cx="1203640"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4 independents tracks systems</a:t>
            </a:r>
          </a:p>
        </p:txBody>
      </p:sp>
      <p:sp>
        <p:nvSpPr>
          <p:cNvPr id="68" name="TextBox 67">
            <a:extLst>
              <a:ext uri="{FF2B5EF4-FFF2-40B4-BE49-F238E27FC236}">
                <a16:creationId xmlns:a16="http://schemas.microsoft.com/office/drawing/2014/main" id="{A8406DB4-8D2F-E4CD-2E1E-BD95FF5C66C8}"/>
              </a:ext>
            </a:extLst>
          </p:cNvPr>
          <p:cNvSpPr txBox="1"/>
          <p:nvPr/>
        </p:nvSpPr>
        <p:spPr>
          <a:xfrm>
            <a:off x="8530351" y="4638013"/>
            <a:ext cx="1576145" cy="523220"/>
          </a:xfrm>
          <a:prstGeom prst="rect">
            <a:avLst/>
          </a:prstGeom>
          <a:noFill/>
        </p:spPr>
        <p:txBody>
          <a:bodyPr wrap="square" lIns="91440" tIns="45720" rIns="91440" bIns="45720" rtlCol="0" anchor="t">
            <a:spAutoFit/>
          </a:bodyPr>
          <a:lstStyle/>
          <a:p>
            <a:r>
              <a:rPr lang="en-GB" sz="2800" b="1" spc="300">
                <a:solidFill>
                  <a:schemeClr val="bg2"/>
                </a:solidFill>
                <a:latin typeface="Arial Narrow"/>
                <a:ea typeface="ＭＳ Ｐゴシック"/>
              </a:rPr>
              <a:t>S</a:t>
            </a:r>
            <a:r>
              <a:rPr lang="en-GB" sz="2800" b="1">
                <a:solidFill>
                  <a:schemeClr val="bg2"/>
                </a:solidFill>
                <a:latin typeface="Arial Narrow"/>
                <a:ea typeface="ＭＳ Ｐゴシック"/>
              </a:rPr>
              <a:t>X</a:t>
            </a:r>
            <a:r>
              <a:rPr lang="en-GB" sz="1600" b="1" spc="300" baseline="80000">
                <a:solidFill>
                  <a:schemeClr val="bg2"/>
                </a:solidFill>
                <a:latin typeface="Arial Narrow"/>
                <a:ea typeface="ＭＳ Ｐゴシック"/>
              </a:rPr>
              <a:t>™</a:t>
            </a:r>
            <a:r>
              <a:rPr lang="en-GB" sz="2800" b="1" spc="300">
                <a:solidFill>
                  <a:schemeClr val="bg2"/>
                </a:solidFill>
                <a:latin typeface="Arial Narrow"/>
                <a:ea typeface="ＭＳ Ｐゴシック"/>
              </a:rPr>
              <a:t>-180</a:t>
            </a:r>
            <a:endParaRPr lang="en-US" sz="1600" spc="300" baseline="80000">
              <a:solidFill>
                <a:schemeClr val="bg2"/>
              </a:solidFill>
              <a:latin typeface="Arial Narrow"/>
              <a:ea typeface="ＭＳ Ｐゴシック"/>
            </a:endParaRPr>
          </a:p>
        </p:txBody>
      </p:sp>
      <p:sp>
        <p:nvSpPr>
          <p:cNvPr id="69" name="Rounded Rectangle 68">
            <a:extLst>
              <a:ext uri="{FF2B5EF4-FFF2-40B4-BE49-F238E27FC236}">
                <a16:creationId xmlns:a16="http://schemas.microsoft.com/office/drawing/2014/main" id="{B9E31F89-5574-9650-87D4-F4A9B6EA55EB}"/>
              </a:ext>
            </a:extLst>
          </p:cNvPr>
          <p:cNvSpPr/>
          <p:nvPr/>
        </p:nvSpPr>
        <p:spPr>
          <a:xfrm>
            <a:off x="10106495" y="4689057"/>
            <a:ext cx="1593629" cy="666714"/>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Super Boom family with Chassis X-tend technology</a:t>
            </a:r>
          </a:p>
        </p:txBody>
      </p:sp>
      <p:sp>
        <p:nvSpPr>
          <p:cNvPr id="70" name="Rounded Rectangle 69">
            <a:extLst>
              <a:ext uri="{FF2B5EF4-FFF2-40B4-BE49-F238E27FC236}">
                <a16:creationId xmlns:a16="http://schemas.microsoft.com/office/drawing/2014/main" id="{4C22AE4E-3CE1-2B11-1F11-72BE896198E4}"/>
              </a:ext>
            </a:extLst>
          </p:cNvPr>
          <p:cNvSpPr/>
          <p:nvPr/>
        </p:nvSpPr>
        <p:spPr>
          <a:xfrm>
            <a:off x="10496485" y="3174302"/>
            <a:ext cx="1193829"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400" b="1">
                <a:solidFill>
                  <a:schemeClr val="bg1"/>
                </a:solidFill>
                <a:latin typeface="Arial Narrow" panose="020B0606020202030204" pitchFamily="34" charset="0"/>
                <a:ea typeface="ＭＳ Ｐゴシック" panose="020B0600070205080204" pitchFamily="34" charset="-128"/>
              </a:rPr>
              <a:t>Standard 5 ft Jib included</a:t>
            </a:r>
          </a:p>
        </p:txBody>
      </p:sp>
      <p:cxnSp>
        <p:nvCxnSpPr>
          <p:cNvPr id="71" name="Straight Connector 70">
            <a:extLst>
              <a:ext uri="{FF2B5EF4-FFF2-40B4-BE49-F238E27FC236}">
                <a16:creationId xmlns:a16="http://schemas.microsoft.com/office/drawing/2014/main" id="{DF89AA76-9544-D187-3732-114035447A99}"/>
              </a:ext>
            </a:extLst>
          </p:cNvPr>
          <p:cNvCxnSpPr>
            <a:cxnSpLocks/>
          </p:cNvCxnSpPr>
          <p:nvPr/>
        </p:nvCxnSpPr>
        <p:spPr>
          <a:xfrm>
            <a:off x="9816404" y="3360548"/>
            <a:ext cx="68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1EC9EE2-940B-C7C5-144C-AF08C30FCC52}"/>
              </a:ext>
            </a:extLst>
          </p:cNvPr>
          <p:cNvCxnSpPr>
            <a:cxnSpLocks/>
          </p:cNvCxnSpPr>
          <p:nvPr/>
        </p:nvCxnSpPr>
        <p:spPr>
          <a:xfrm>
            <a:off x="10387044" y="3841811"/>
            <a:ext cx="10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F2599A0-A8DF-B208-E6C9-5052FFE7C461}"/>
              </a:ext>
            </a:extLst>
          </p:cNvPr>
          <p:cNvCxnSpPr>
            <a:cxnSpLocks/>
          </p:cNvCxnSpPr>
          <p:nvPr/>
        </p:nvCxnSpPr>
        <p:spPr>
          <a:xfrm>
            <a:off x="10029534" y="4371201"/>
            <a:ext cx="46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Rounded Rectangle 73">
            <a:extLst>
              <a:ext uri="{FF2B5EF4-FFF2-40B4-BE49-F238E27FC236}">
                <a16:creationId xmlns:a16="http://schemas.microsoft.com/office/drawing/2014/main" id="{27AE6E43-0D7B-2A38-D973-A959A06D15DF}"/>
              </a:ext>
            </a:extLst>
          </p:cNvPr>
          <p:cNvSpPr/>
          <p:nvPr/>
        </p:nvSpPr>
        <p:spPr>
          <a:xfrm>
            <a:off x="9627736" y="2681631"/>
            <a:ext cx="2061210"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100"/>
              </a:lnSpc>
            </a:pPr>
            <a:r>
              <a:rPr lang="en-GB" sz="1100">
                <a:solidFill>
                  <a:schemeClr val="bg1"/>
                </a:solidFill>
                <a:latin typeface="Arial Narrow" panose="020B0606020202030204" pitchFamily="34" charset="0"/>
                <a:ea typeface="ＭＳ Ｐゴシック" panose="020B0600070205080204" pitchFamily="34" charset="-128"/>
              </a:rPr>
              <a:t>Represents a 60 ft/ 18.30 m boom extended by a 5 ft / 1.52 m jib</a:t>
            </a:r>
            <a:endParaRPr lang="en-US" sz="1100">
              <a:solidFill>
                <a:schemeClr val="bg1"/>
              </a:solidFill>
            </a:endParaRPr>
          </a:p>
        </p:txBody>
      </p:sp>
      <p:cxnSp>
        <p:nvCxnSpPr>
          <p:cNvPr id="75" name="Straight Connector 74">
            <a:extLst>
              <a:ext uri="{FF2B5EF4-FFF2-40B4-BE49-F238E27FC236}">
                <a16:creationId xmlns:a16="http://schemas.microsoft.com/office/drawing/2014/main" id="{BB163DBB-2E57-B2AB-4202-536D0A1571EE}"/>
              </a:ext>
            </a:extLst>
          </p:cNvPr>
          <p:cNvCxnSpPr>
            <a:cxnSpLocks/>
          </p:cNvCxnSpPr>
          <p:nvPr/>
        </p:nvCxnSpPr>
        <p:spPr>
          <a:xfrm>
            <a:off x="9960782" y="4914340"/>
            <a:ext cx="14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653879"/>
      </p:ext>
    </p:extLst>
  </p:cSld>
  <p:clrMapOvr>
    <a:masterClrMapping/>
  </p:clrMapOvr>
</p:sld>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6_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van den Troost, Ben</DisplayName>
        <AccountId>286</AccountId>
        <AccountType/>
      </UserInfo>
      <UserInfo>
        <DisplayName>Castrejon, Angel</DisplayName>
        <AccountId>2280</AccountId>
        <AccountType/>
      </UserInfo>
    </SharedWithUsers>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9ACBD8C3-C17F-4F97-89B9-994EB6851771}"/>
</file>

<file path=customXml/itemProps2.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3.xml><?xml version="1.0" encoding="utf-8"?>
<ds:datastoreItem xmlns:ds="http://schemas.openxmlformats.org/officeDocument/2006/customXml" ds:itemID="{954F0EF1-9D64-48D3-96FB-5728B26859D5}">
  <ds:schemaRefs>
    <ds:schemaRef ds:uri="http://purl.org/dc/elements/1.1/"/>
    <ds:schemaRef ds:uri="http://purl.org/dc/terms/"/>
    <ds:schemaRef ds:uri="http://schemas.microsoft.com/office/2006/metadata/properties"/>
    <ds:schemaRef ds:uri="a7929fc3-2b74-463f-8c5e-f811cd3f9428"/>
    <ds:schemaRef ds:uri="http://schemas.microsoft.com/office/2006/documentManagement/types"/>
    <ds:schemaRef ds:uri="http://schemas.microsoft.com/office/infopath/2007/PartnerControls"/>
    <ds:schemaRef ds:uri="http://purl.org/dc/dcmitype/"/>
    <ds:schemaRef ds:uri="a8a9adf9-c756-4366-b7e7-cdacca637964"/>
    <ds:schemaRef ds:uri="http://schemas.openxmlformats.org/package/2006/metadata/core-properties"/>
    <ds:schemaRef ds:uri="http://schemas.microsoft.com/sharepoint/v3"/>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0</TotalTime>
  <Words>1664</Words>
  <Application>Microsoft Office PowerPoint</Application>
  <PresentationFormat>Widescreen</PresentationFormat>
  <Paragraphs>329</Paragraphs>
  <Slides>18</Slides>
  <Notes>15</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18</vt:i4>
      </vt:variant>
    </vt:vector>
  </HeadingPairs>
  <TitlesOfParts>
    <vt:vector size="27" baseType="lpstr">
      <vt:lpstr>Arial</vt:lpstr>
      <vt:lpstr>Arial Narrow</vt:lpstr>
      <vt:lpstr>Calibri</vt:lpstr>
      <vt:lpstr>Century Gothic</vt:lpstr>
      <vt:lpstr>Roboto Bold</vt:lpstr>
      <vt:lpstr>Times</vt:lpstr>
      <vt:lpstr>Wingdings</vt:lpstr>
      <vt:lpstr>Genie QBD_2022</vt:lpstr>
      <vt:lpstr>6_Blank</vt:lpstr>
      <vt:lpstr>Genie Overview</vt:lpstr>
      <vt:lpstr>55 Years of Quality: The Genie Story</vt:lpstr>
      <vt:lpstr>Established Player, Global Leader</vt:lpstr>
      <vt:lpstr>Our Vision</vt:lpstr>
      <vt:lpstr>Diverse Addressable Markets</vt:lpstr>
      <vt:lpstr>Product Portfolio</vt:lpstr>
      <vt:lpstr>Scissor Lifts</vt:lpstr>
      <vt:lpstr>Articulating Boom Lifts</vt:lpstr>
      <vt:lpstr>Telescopic Boom Lifts</vt:lpstr>
      <vt:lpstr>Telehandlers (ANSI)</vt:lpstr>
      <vt:lpstr>Material Lifts</vt:lpstr>
      <vt:lpstr>Aerial Work Platforms</vt:lpstr>
      <vt:lpstr>Macro Trends Supporting Demand Growth</vt:lpstr>
      <vt:lpstr>Quality By Design is in Everything Genie Does</vt:lpstr>
      <vt:lpstr>Global Manufacturing Footprint</vt:lpstr>
      <vt:lpstr>Parts Warehouse Footprint</vt:lpstr>
      <vt:lpstr>In Summary</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PaluBenson, Saoirse</cp:lastModifiedBy>
  <cp:revision>2</cp:revision>
  <dcterms:created xsi:type="dcterms:W3CDTF">2022-02-24T15:47:39Z</dcterms:created>
  <dcterms:modified xsi:type="dcterms:W3CDTF">2024-10-31T18:37:56Z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